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300" r:id="rId2"/>
    <p:sldId id="301" r:id="rId3"/>
    <p:sldId id="360" r:id="rId4"/>
    <p:sldId id="362" r:id="rId5"/>
    <p:sldId id="356" r:id="rId6"/>
    <p:sldId id="349" r:id="rId7"/>
    <p:sldId id="367" r:id="rId8"/>
    <p:sldId id="368" r:id="rId9"/>
    <p:sldId id="369" r:id="rId10"/>
    <p:sldId id="370" r:id="rId11"/>
    <p:sldId id="303" r:id="rId12"/>
    <p:sldId id="304" r:id="rId13"/>
    <p:sldId id="371" r:id="rId14"/>
    <p:sldId id="305" r:id="rId15"/>
    <p:sldId id="353" r:id="rId16"/>
    <p:sldId id="354" r:id="rId17"/>
    <p:sldId id="352" r:id="rId18"/>
    <p:sldId id="373" r:id="rId19"/>
    <p:sldId id="372" r:id="rId20"/>
    <p:sldId id="309" r:id="rId21"/>
    <p:sldId id="310" r:id="rId22"/>
    <p:sldId id="311" r:id="rId23"/>
    <p:sldId id="374" r:id="rId24"/>
    <p:sldId id="375" r:id="rId25"/>
    <p:sldId id="376" r:id="rId26"/>
    <p:sldId id="377" r:id="rId27"/>
    <p:sldId id="312" r:id="rId28"/>
    <p:sldId id="378" r:id="rId29"/>
    <p:sldId id="313" r:id="rId30"/>
    <p:sldId id="314" r:id="rId31"/>
    <p:sldId id="379" r:id="rId32"/>
    <p:sldId id="316" r:id="rId33"/>
    <p:sldId id="315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83" r:id="rId44"/>
    <p:sldId id="384" r:id="rId45"/>
    <p:sldId id="385" r:id="rId46"/>
    <p:sldId id="326" r:id="rId47"/>
    <p:sldId id="327" r:id="rId48"/>
    <p:sldId id="328" r:id="rId49"/>
    <p:sldId id="329" r:id="rId50"/>
    <p:sldId id="330" r:id="rId51"/>
    <p:sldId id="331" r:id="rId52"/>
    <p:sldId id="380" r:id="rId53"/>
    <p:sldId id="381" r:id="rId54"/>
    <p:sldId id="382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43" r:id="rId63"/>
    <p:sldId id="339" r:id="rId64"/>
    <p:sldId id="347" r:id="rId65"/>
    <p:sldId id="340" r:id="rId66"/>
    <p:sldId id="341" r:id="rId67"/>
    <p:sldId id="342" r:id="rId68"/>
    <p:sldId id="389" r:id="rId69"/>
    <p:sldId id="363" r:id="rId70"/>
    <p:sldId id="364" r:id="rId71"/>
    <p:sldId id="365" r:id="rId72"/>
    <p:sldId id="388" r:id="rId73"/>
    <p:sldId id="366" r:id="rId74"/>
    <p:sldId id="355" r:id="rId75"/>
    <p:sldId id="386" r:id="rId76"/>
    <p:sldId id="344" r:id="rId77"/>
    <p:sldId id="346" r:id="rId7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DF2C100-720D-43A5-94E7-CDF4CBBC73D8}" type="datetimeFigureOut">
              <a:rPr lang="ru-RU"/>
              <a:pPr>
                <a:defRPr/>
              </a:pPr>
              <a:t>12.04.2018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87B3A39-EDAA-4F74-8CD2-460B3FECE07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5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5E84BC-B947-4BA0-8402-104FF856D086}" type="slidenum">
              <a:rPr lang="ru-RU" smtClean="0"/>
              <a:pPr/>
              <a:t>37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14952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9318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62A933-BCE7-4B8B-AA87-16B0DECA91C8}" type="slidenum">
              <a:rPr lang="ru-RU" smtClean="0"/>
              <a:pPr/>
              <a:t>77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02370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C478FB6-C631-44BE-B70D-E65979F099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FEDA1AD-934A-4F90-B28A-DFE55173BC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C83F501-4E84-46A5-8432-4369A2DABB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A0116B5-8B69-4BF2-8A59-31508CE02B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6EFB8FE-371D-4E3A-8235-1619839E8A4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D9CF65E-9726-4D8C-90F7-7CAF6D7104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7B2FEE0-0E59-4CC9-9B6C-E8A138F40B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E945073-1026-4A33-BD23-535D06E53B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7E1D65B-91B6-46DD-B1C3-D8A5F3F2CB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56991AF-0303-4484-8019-1F516D84E36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8B6D2B0-ABC7-4895-B890-4A7D235E04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D69CB3-C75F-412B-8595-DD283A3B4E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1031" name="Picture 2" descr="колонтитул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5888038"/>
            <a:ext cx="9137650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vanbaulin@yandex.r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57425" y="315913"/>
            <a:ext cx="6886575" cy="1960562"/>
          </a:xfrm>
        </p:spPr>
        <p:txBody>
          <a:bodyPr anchor="ctr"/>
          <a:lstStyle/>
          <a:p>
            <a:r>
              <a:rPr lang="ru-RU" sz="3600" smtClean="0">
                <a:latin typeface="LiberationSans"/>
              </a:rPr>
              <a:t>Лучевая диагностика  туберкулезного спондилита</a:t>
            </a:r>
            <a:endParaRPr lang="ru-RU" altLang="ru-RU" sz="3600" smtClean="0">
              <a:latin typeface="Arial" charset="0"/>
              <a:cs typeface="Arial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5257800"/>
            <a:ext cx="6400800" cy="503238"/>
          </a:xfrm>
        </p:spPr>
        <p:txBody>
          <a:bodyPr/>
          <a:lstStyle/>
          <a:p>
            <a:pPr eaLnBrk="1" hangingPunct="1"/>
            <a:r>
              <a:rPr lang="ru-RU" altLang="ru-RU" sz="2800" dirty="0" smtClean="0">
                <a:latin typeface="Arial" charset="0"/>
                <a:cs typeface="Arial" charset="0"/>
              </a:rPr>
              <a:t>Баулин </a:t>
            </a:r>
            <a:r>
              <a:rPr lang="ru-RU" altLang="ru-RU" sz="2800" dirty="0" smtClean="0">
                <a:latin typeface="Arial" charset="0"/>
                <a:cs typeface="Arial" charset="0"/>
              </a:rPr>
              <a:t>Иван А</a:t>
            </a:r>
            <a:r>
              <a:rPr lang="ru-RU" altLang="ru-RU" sz="2800" dirty="0" smtClean="0">
                <a:latin typeface="Arial" charset="0"/>
                <a:cs typeface="Arial" charset="0"/>
              </a:rPr>
              <a:t>лександрович</a:t>
            </a:r>
            <a:endParaRPr lang="ru-RU" altLang="ru-RU" sz="2800" dirty="0" smtClean="0">
              <a:latin typeface="Arial" charset="0"/>
              <a:cs typeface="Arial" charset="0"/>
            </a:endParaRPr>
          </a:p>
        </p:txBody>
      </p:sp>
      <p:pic>
        <p:nvPicPr>
          <p:cNvPr id="14339" name="Picture 3" descr="ПГ  фото к схеме остит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38" y="203200"/>
            <a:ext cx="2217737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Светлановска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981200"/>
            <a:ext cx="3932238" cy="295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 descr="схема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163" y="2420938"/>
            <a:ext cx="2833687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ext Box 9"/>
          <p:cNvSpPr txBox="1">
            <a:spLocks noChangeArrowheads="1"/>
          </p:cNvSpPr>
          <p:nvPr/>
        </p:nvSpPr>
        <p:spPr bwMode="auto">
          <a:xfrm>
            <a:off x="684213" y="404813"/>
            <a:ext cx="72009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/>
              <a:t>В любом случае </a:t>
            </a:r>
            <a:r>
              <a:rPr lang="ru-RU" altLang="ru-RU" sz="2000" b="1"/>
              <a:t>диагностика </a:t>
            </a:r>
            <a:r>
              <a:rPr lang="ru-RU" altLang="ru-RU" sz="2000"/>
              <a:t>туберкулезного спондилита</a:t>
            </a:r>
          </a:p>
          <a:p>
            <a:r>
              <a:rPr lang="ru-RU" altLang="ru-RU" sz="2000" b="1"/>
              <a:t>базируется на </a:t>
            </a:r>
            <a:r>
              <a:rPr lang="ru-RU" altLang="ru-RU" sz="2000"/>
              <a:t>знании</a:t>
            </a:r>
            <a:r>
              <a:rPr lang="ru-RU" altLang="ru-RU" sz="2000" b="1"/>
              <a:t> патогенеза, </a:t>
            </a:r>
            <a:r>
              <a:rPr lang="ru-RU" altLang="ru-RU" sz="2000"/>
              <a:t>представлении о</a:t>
            </a:r>
          </a:p>
          <a:p>
            <a:r>
              <a:rPr lang="ru-RU" altLang="ru-RU" sz="2000" b="1" i="1"/>
              <a:t>первично-очаговом</a:t>
            </a:r>
            <a:r>
              <a:rPr lang="ru-RU" altLang="ru-RU" sz="2000"/>
              <a:t> </a:t>
            </a:r>
            <a:r>
              <a:rPr lang="ru-RU" altLang="ru-RU" sz="2000" b="1"/>
              <a:t>характере процесса</a:t>
            </a:r>
            <a:r>
              <a:rPr lang="ru-RU" altLang="ru-RU" sz="2000"/>
              <a:t> с характерной</a:t>
            </a:r>
          </a:p>
          <a:p>
            <a:r>
              <a:rPr lang="ru-RU" altLang="ru-RU" sz="2000"/>
              <a:t>локализацией очагов и динамикой,</a:t>
            </a:r>
          </a:p>
          <a:p>
            <a:r>
              <a:rPr lang="ru-RU" altLang="ru-RU" sz="2000"/>
              <a:t>ведущей </a:t>
            </a:r>
            <a:r>
              <a:rPr lang="ru-RU" altLang="ru-RU" sz="2000" b="1" i="1"/>
              <a:t>к глубокой контактной деструкции</a:t>
            </a:r>
          </a:p>
          <a:p>
            <a:r>
              <a:rPr lang="ru-RU" altLang="ru-RU" sz="2000" b="1"/>
              <a:t>сочленяющихся позвонков</a:t>
            </a:r>
            <a:r>
              <a:rPr lang="ru-RU" altLang="ru-RU" b="1"/>
              <a:t>.</a:t>
            </a:r>
            <a:endParaRPr lang="ru-RU" altLang="ru-RU" b="1" i="1"/>
          </a:p>
        </p:txBody>
      </p:sp>
      <p:sp>
        <p:nvSpPr>
          <p:cNvPr id="25603" name="Text Box 11"/>
          <p:cNvSpPr txBox="1">
            <a:spLocks noChangeArrowheads="1"/>
          </p:cNvSpPr>
          <p:nvPr/>
        </p:nvSpPr>
        <p:spPr bwMode="auto">
          <a:xfrm>
            <a:off x="808038" y="5084763"/>
            <a:ext cx="3116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25604" name="Text Box 12"/>
          <p:cNvSpPr txBox="1">
            <a:spLocks noChangeArrowheads="1"/>
          </p:cNvSpPr>
          <p:nvPr/>
        </p:nvSpPr>
        <p:spPr bwMode="auto">
          <a:xfrm>
            <a:off x="808038" y="4960938"/>
            <a:ext cx="3209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/>
              <a:t>Схема развития спондилита</a:t>
            </a:r>
          </a:p>
          <a:p>
            <a:r>
              <a:rPr lang="ru-RU" altLang="ru-RU"/>
              <a:t> из книги П.Г.Корнева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53975"/>
            <a:ext cx="8686800" cy="114300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ru-RU" altLang="ru-RU" sz="2400" smtClean="0">
                <a:latin typeface="Arial" charset="0"/>
                <a:cs typeface="Arial" charset="0"/>
              </a:rPr>
              <a:t>Клиническая классификация туберкулезного спондилита</a:t>
            </a:r>
            <a:br>
              <a:rPr lang="ru-RU" altLang="ru-RU" sz="2400" smtClean="0">
                <a:latin typeface="Arial" charset="0"/>
                <a:cs typeface="Arial" charset="0"/>
              </a:rPr>
            </a:br>
            <a:r>
              <a:rPr lang="ru-RU" altLang="ru-RU" sz="2400" smtClean="0">
                <a:latin typeface="Arial" charset="0"/>
                <a:cs typeface="Arial" charset="0"/>
              </a:rPr>
              <a:t>(из классификации туберкулеза внелегочных локализаций СПбНИИФ (2003))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5" y="1196975"/>
            <a:ext cx="8569325" cy="525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altLang="ru-RU" sz="2000" smtClean="0">
                <a:latin typeface="Arial" charset="0"/>
                <a:cs typeface="Arial" charset="0"/>
              </a:rPr>
              <a:t>Стадии заболевания:</a:t>
            </a:r>
          </a:p>
          <a:p>
            <a:pPr marL="0" indent="0" eaLnBrk="1" hangingPunct="1">
              <a:buFontTx/>
              <a:buAutoNum type="arabicPeriod"/>
            </a:pPr>
            <a:r>
              <a:rPr lang="ru-RU" altLang="ru-RU" sz="2000" smtClean="0">
                <a:latin typeface="Arial" charset="0"/>
                <a:cs typeface="Arial" charset="0"/>
              </a:rPr>
              <a:t>Остит, в т.ч. прогрессирующий в пределах тела позвонка</a:t>
            </a:r>
          </a:p>
          <a:p>
            <a:pPr marL="0" indent="0" eaLnBrk="1" hangingPunct="1">
              <a:buFontTx/>
              <a:buAutoNum type="arabicPeriod"/>
            </a:pPr>
            <a:r>
              <a:rPr lang="ru-RU" altLang="ru-RU" sz="2000" smtClean="0">
                <a:latin typeface="Arial" charset="0"/>
                <a:cs typeface="Arial" charset="0"/>
              </a:rPr>
              <a:t>Прогрессирующий остит, осложненный паравертебральными абсцессами (свищами). </a:t>
            </a:r>
          </a:p>
          <a:p>
            <a:pPr marL="0" indent="0" eaLnBrk="1" hangingPunct="1">
              <a:buFontTx/>
              <a:buAutoNum type="arabicPeriod"/>
            </a:pPr>
            <a:r>
              <a:rPr lang="ru-RU" altLang="ru-RU" sz="2000" smtClean="0">
                <a:latin typeface="Arial" charset="0"/>
                <a:cs typeface="Arial" charset="0"/>
              </a:rPr>
              <a:t>Прогрессирующий спондилит с тотальным разрушением одного или нескольких позвонков</a:t>
            </a:r>
          </a:p>
          <a:p>
            <a:pPr marL="0" indent="0" eaLnBrk="1" hangingPunct="1">
              <a:buFontTx/>
              <a:buNone/>
            </a:pPr>
            <a:endParaRPr lang="ru-RU" altLang="ru-RU" sz="2000" smtClean="0">
              <a:latin typeface="Arial" charset="0"/>
              <a:cs typeface="Arial" charset="0"/>
            </a:endParaRPr>
          </a:p>
          <a:p>
            <a:pPr marL="0" indent="0" eaLnBrk="1" hangingPunct="1">
              <a:buFontTx/>
              <a:buNone/>
            </a:pPr>
            <a:r>
              <a:rPr lang="ru-RU" altLang="ru-RU" sz="2000" smtClean="0">
                <a:latin typeface="Arial" charset="0"/>
                <a:cs typeface="Arial" charset="0"/>
              </a:rPr>
              <a:t>Осложнения процесса:</a:t>
            </a:r>
          </a:p>
          <a:p>
            <a:pPr marL="0" indent="0" eaLnBrk="1" hangingPunct="1"/>
            <a:r>
              <a:rPr lang="ru-RU" altLang="ru-RU" sz="2000" smtClean="0">
                <a:latin typeface="Arial" charset="0"/>
                <a:cs typeface="Arial" charset="0"/>
              </a:rPr>
              <a:t>Воспалительные (абсцессы, свищи)</a:t>
            </a:r>
          </a:p>
          <a:p>
            <a:pPr marL="0" indent="0" eaLnBrk="1" hangingPunct="1"/>
            <a:r>
              <a:rPr lang="ru-RU" altLang="ru-RU" sz="2000" smtClean="0">
                <a:latin typeface="Arial" charset="0"/>
                <a:cs typeface="Arial" charset="0"/>
              </a:rPr>
              <a:t>Деформации позвоночника (патологический кифоз, лордоз, сколиоз, смешанные; нестабильность позвоночника)</a:t>
            </a:r>
          </a:p>
          <a:p>
            <a:pPr marL="0" indent="0" eaLnBrk="1" hangingPunct="1"/>
            <a:r>
              <a:rPr lang="ru-RU" altLang="ru-RU" sz="2000" smtClean="0">
                <a:latin typeface="Arial" charset="0"/>
                <a:cs typeface="Arial" charset="0"/>
              </a:rPr>
              <a:t>Общехирургические (болевой синдром; миело-(радикуло-)патия: парезы, параличи, нарушения функции тазовых органов; пролежни)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title"/>
          </p:nvPr>
        </p:nvSpPr>
        <p:spPr>
          <a:xfrm>
            <a:off x="107950" y="274638"/>
            <a:ext cx="8928100" cy="1143000"/>
          </a:xfrm>
        </p:spPr>
        <p:txBody>
          <a:bodyPr/>
          <a:lstStyle/>
          <a:p>
            <a:pPr algn="ctr" eaLnBrk="1" hangingPunct="1"/>
            <a:r>
              <a:rPr lang="ru-RU" alt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Клиническая классификация туберкулезного спондилита</a:t>
            </a:r>
            <a:br>
              <a:rPr lang="ru-RU" alt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ru-RU" alt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(из классификации туберкулеза внелегочных локализаций СПбНИИФ (2003)) (продолжение)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52596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Последствия спондилита: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Деформации позвоночника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Нестабильность позвоночника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Парезы, параличи, нарушения функции тазовых органов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Прямоугольник 3"/>
          <p:cNvSpPr>
            <a:spLocks noChangeArrowheads="1"/>
          </p:cNvSpPr>
          <p:nvPr/>
        </p:nvSpPr>
        <p:spPr bwMode="auto">
          <a:xfrm>
            <a:off x="152400" y="304800"/>
            <a:ext cx="88392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 u="sng"/>
              <a:t>В протоколе исследования</a:t>
            </a:r>
            <a:r>
              <a:rPr lang="ru-RU" altLang="ru-RU" sz="2000"/>
              <a:t> следует опираться на</a:t>
            </a:r>
          </a:p>
          <a:p>
            <a:r>
              <a:rPr lang="ru-RU" altLang="ru-RU" sz="2000" i="1" u="sng"/>
              <a:t>Классификацию внелёгочного туберкулёза</a:t>
            </a:r>
            <a:r>
              <a:rPr lang="ru-RU" altLang="ru-RU" sz="2000"/>
              <a:t> (2003г) где выделяются </a:t>
            </a:r>
            <a:r>
              <a:rPr lang="ru-RU" altLang="ru-RU" sz="2000" i="1"/>
              <a:t>спондилиты :</a:t>
            </a:r>
          </a:p>
          <a:p>
            <a:r>
              <a:rPr lang="ru-RU" altLang="ru-RU" sz="2000"/>
              <a:t>-</a:t>
            </a:r>
            <a:r>
              <a:rPr lang="ru-RU" altLang="ru-RU" sz="2000" i="1" u="sng"/>
              <a:t>ограниченные </a:t>
            </a:r>
            <a:r>
              <a:rPr lang="ru-RU" altLang="ru-RU" sz="2000" i="1"/>
              <a:t>– </a:t>
            </a:r>
            <a:r>
              <a:rPr lang="ru-RU" altLang="ru-RU" sz="2000"/>
              <a:t>поражение одного позвонка или</a:t>
            </a:r>
          </a:p>
          <a:p>
            <a:r>
              <a:rPr lang="ru-RU" altLang="ru-RU" sz="2000"/>
              <a:t>одного позвоночно-двигательного сегмента (2 позвонка и диск),</a:t>
            </a:r>
          </a:p>
          <a:p>
            <a:pPr>
              <a:buFontTx/>
              <a:buChar char="-"/>
            </a:pPr>
            <a:r>
              <a:rPr lang="ru-RU" altLang="ru-RU" sz="2000" i="1" u="sng"/>
              <a:t>распространённые </a:t>
            </a:r>
            <a:r>
              <a:rPr lang="ru-RU" altLang="ru-RU" sz="2000"/>
              <a:t>– с вовлечением  в процесс</a:t>
            </a:r>
          </a:p>
          <a:p>
            <a:pPr>
              <a:buFontTx/>
              <a:buChar char="-"/>
            </a:pPr>
            <a:r>
              <a:rPr lang="ru-RU" altLang="ru-RU" sz="2000"/>
              <a:t>двух и более</a:t>
            </a:r>
            <a:r>
              <a:rPr lang="en-US" altLang="ru-RU" sz="2000"/>
              <a:t> </a:t>
            </a:r>
            <a:r>
              <a:rPr lang="ru-RU" altLang="ru-RU" sz="2000"/>
              <a:t>ПДС, в том числе – «</a:t>
            </a:r>
            <a:r>
              <a:rPr lang="ru-RU" altLang="ru-RU" sz="2000" i="1" u="sng"/>
              <a:t>множественные»</a:t>
            </a:r>
            <a:r>
              <a:rPr lang="ru-RU" altLang="ru-RU" sz="2000"/>
              <a:t> </a:t>
            </a:r>
          </a:p>
          <a:p>
            <a:r>
              <a:rPr lang="ru-RU" altLang="ru-RU" sz="2000"/>
              <a:t>( </a:t>
            </a:r>
            <a:r>
              <a:rPr lang="ru-RU" altLang="ru-RU" sz="2000" u="sng"/>
              <a:t>или </a:t>
            </a:r>
            <a:r>
              <a:rPr lang="ru-RU" altLang="ru-RU" sz="2000" i="1" u="sng"/>
              <a:t>« полилокальные»</a:t>
            </a:r>
            <a:r>
              <a:rPr lang="ru-RU" altLang="ru-RU" sz="2000" u="sng"/>
              <a:t>)</a:t>
            </a:r>
            <a:r>
              <a:rPr lang="ru-RU" altLang="ru-RU" sz="2000"/>
              <a:t> – при поражении нескольких сегментов</a:t>
            </a:r>
          </a:p>
          <a:p>
            <a:r>
              <a:rPr lang="ru-RU" altLang="ru-RU" sz="2000" i="1"/>
              <a:t> </a:t>
            </a:r>
            <a:r>
              <a:rPr lang="ru-RU" altLang="ru-RU" sz="2000"/>
              <a:t>позвоночника на его разных уровнях.</a:t>
            </a:r>
          </a:p>
          <a:p>
            <a:endParaRPr lang="ru-RU" altLang="ru-RU" sz="2000"/>
          </a:p>
          <a:p>
            <a:r>
              <a:rPr lang="ru-RU" altLang="ru-RU" sz="2000"/>
              <a:t>Как правило, процесс сопровождается </a:t>
            </a:r>
            <a:r>
              <a:rPr lang="ru-RU" altLang="ru-RU" sz="2000" i="1"/>
              <a:t>выходом туберкулёзной гранулёмы</a:t>
            </a:r>
            <a:r>
              <a:rPr lang="ru-RU" altLang="ru-RU" sz="2000"/>
              <a:t> из зоны костной деструкции в прилежащие ткани и </a:t>
            </a:r>
            <a:r>
              <a:rPr lang="ru-RU" altLang="ru-RU" sz="2000" i="1"/>
              <a:t>её гнойным расплавлением с формированием паравертебральных абсцессов</a:t>
            </a:r>
            <a:r>
              <a:rPr lang="ru-RU" altLang="ru-RU" sz="2000"/>
              <a:t>, возможно – свищей. </a:t>
            </a:r>
          </a:p>
          <a:p>
            <a:endParaRPr lang="ru-RU" altLang="ru-RU" sz="2000"/>
          </a:p>
          <a:p>
            <a:r>
              <a:rPr lang="ru-RU" altLang="ru-RU" sz="2000"/>
              <a:t>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647700"/>
          </a:xfrm>
        </p:spPr>
        <p:txBody>
          <a:bodyPr/>
          <a:lstStyle/>
          <a:p>
            <a:pPr algn="ctr" eaLnBrk="1" hangingPunct="1"/>
            <a:r>
              <a:rPr lang="ru-RU" sz="2400" smtClean="0">
                <a:latin typeface="Arial" charset="0"/>
                <a:cs typeface="Arial" charset="0"/>
              </a:rPr>
              <a:t>Клиническая картина</a:t>
            </a:r>
          </a:p>
        </p:txBody>
      </p:sp>
      <p:sp>
        <p:nvSpPr>
          <p:cNvPr id="29698" name="Объект 2"/>
          <p:cNvSpPr>
            <a:spLocks noGrp="1"/>
          </p:cNvSpPr>
          <p:nvPr>
            <p:ph idx="1"/>
          </p:nvPr>
        </p:nvSpPr>
        <p:spPr>
          <a:xfrm>
            <a:off x="395288" y="1052513"/>
            <a:ext cx="8229600" cy="49244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Начальные стадии заболевания (скрытый период – от 3 месяцев до 3 и более лет):</a:t>
            </a:r>
          </a:p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Признаки интоксикации (слабость, общее недомогание, субфебрилитет), умеренно выраженный локальный болевой синдром, возникающий после физических нагрузок – </a:t>
            </a:r>
            <a:r>
              <a:rPr lang="ru-RU" sz="2000" b="1" smtClean="0">
                <a:latin typeface="Arial" charset="0"/>
                <a:cs typeface="Arial" charset="0"/>
              </a:rPr>
              <a:t>лучевое обследование проводится редко. </a:t>
            </a:r>
            <a:r>
              <a:rPr lang="ru-RU" sz="2000" smtClean="0">
                <a:latin typeface="Arial" charset="0"/>
                <a:cs typeface="Arial" charset="0"/>
              </a:rPr>
              <a:t>Чаще всего выставляется диагноз </a:t>
            </a:r>
            <a:r>
              <a:rPr lang="ru-RU" sz="2000" b="1" smtClean="0">
                <a:latin typeface="Arial" charset="0"/>
                <a:cs typeface="Arial" charset="0"/>
              </a:rPr>
              <a:t> - </a:t>
            </a:r>
            <a:r>
              <a:rPr lang="ru-RU" sz="2000" b="1" i="1" smtClean="0">
                <a:latin typeface="Arial" charset="0"/>
                <a:cs typeface="Arial" charset="0"/>
              </a:rPr>
              <a:t>радикулит, остеохондроз</a:t>
            </a:r>
          </a:p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При</a:t>
            </a:r>
            <a:r>
              <a:rPr lang="ru-RU" sz="2000" b="1" i="1" smtClean="0">
                <a:latin typeface="Arial" charset="0"/>
                <a:cs typeface="Arial" charset="0"/>
              </a:rPr>
              <a:t> </a:t>
            </a:r>
            <a:r>
              <a:rPr lang="ru-RU" sz="2000" smtClean="0">
                <a:latin typeface="Arial" charset="0"/>
                <a:cs typeface="Arial" charset="0"/>
              </a:rPr>
              <a:t>прогрессировании заболевания: </a:t>
            </a:r>
          </a:p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Сохранение  интоксикации + локальные боли уменьшающиеся в покое, появление деформаций позвоночника, ограничение подвижности позвоночника, симптом «вожжей», появление неврологических расстройств, появление свищей – </a:t>
            </a:r>
            <a:r>
              <a:rPr lang="ru-RU" sz="2000" b="1" smtClean="0">
                <a:latin typeface="Arial" charset="0"/>
                <a:cs typeface="Arial" charset="0"/>
              </a:rPr>
              <a:t>проводится лучевое обследование</a:t>
            </a:r>
          </a:p>
          <a:p>
            <a:pPr marL="0" indent="0" eaLnBrk="1" hangingPunct="1">
              <a:buFontTx/>
              <a:buNone/>
            </a:pPr>
            <a:r>
              <a:rPr lang="ru-RU" sz="2000" b="1" i="1" u="sng" smtClean="0">
                <a:latin typeface="Arial" charset="0"/>
                <a:cs typeface="Arial" charset="0"/>
              </a:rPr>
              <a:t>Диагноз выставляется спустя 6-18 месяцев от начала заболевания!!!</a:t>
            </a:r>
          </a:p>
          <a:p>
            <a:pPr marL="0" indent="0" eaLnBrk="1" hangingPunct="1">
              <a:buFontTx/>
              <a:buNone/>
            </a:pPr>
            <a:endParaRPr lang="ru-RU" sz="2000" b="1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>
          <a:xfrm>
            <a:off x="385763" y="0"/>
            <a:ext cx="8229600" cy="711200"/>
          </a:xfrm>
        </p:spPr>
        <p:txBody>
          <a:bodyPr/>
          <a:lstStyle/>
          <a:p>
            <a:pPr algn="ctr" eaLnBrk="1" hangingPunct="1"/>
            <a:r>
              <a:rPr lang="ru-RU" sz="2400" smtClean="0">
                <a:latin typeface="Arial" charset="0"/>
                <a:cs typeface="Arial" charset="0"/>
              </a:rPr>
              <a:t>Рентгенологические/КТ признаки спондилита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950" y="711200"/>
            <a:ext cx="8785225" cy="5400675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Деструкция в губчатой ткани тела позвонка (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редко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в дугах):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Очаговая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Контактная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Узурация по типу «кариеса»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Распространение деструкции в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любую сторону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тела позвонка, в том числе переход на дуги/отростки позвонков и другие кости.</a:t>
            </a:r>
          </a:p>
          <a:p>
            <a:pPr marL="0" indent="0" eaLnBrk="1" hangingPunct="1">
              <a:buFontTx/>
              <a:buNone/>
              <a:defRPr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Наличие секвестров в полости/межтеловой полости деструкции.</a:t>
            </a:r>
          </a:p>
          <a:p>
            <a:pPr marL="0" indent="0" eaLnBrk="1" hangingPunct="1">
              <a:buFontTx/>
              <a:buNone/>
              <a:defRPr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Деформации позвоночника: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Кифотические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Сколиотические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Смешанные </a:t>
            </a:r>
          </a:p>
          <a:p>
            <a:pPr marL="0" indent="0" eaLnBrk="1" hangingPunct="1">
              <a:buFontTx/>
              <a:buNone/>
              <a:defRPr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ru-RU" dirty="0" smtClean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>
          <a:xfrm>
            <a:off x="628650" y="260350"/>
            <a:ext cx="7886700" cy="903288"/>
          </a:xfrm>
        </p:spPr>
        <p:txBody>
          <a:bodyPr/>
          <a:lstStyle/>
          <a:p>
            <a:pPr algn="ctr" eaLnBrk="1" hangingPunct="1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Рентгенологические/КТ признаки спондилита (продолжение)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31746" name="Объект 2"/>
          <p:cNvSpPr>
            <a:spLocks noGrp="1"/>
          </p:cNvSpPr>
          <p:nvPr>
            <p:ph idx="1"/>
          </p:nvPr>
        </p:nvSpPr>
        <p:spPr>
          <a:xfrm>
            <a:off x="179388" y="1412875"/>
            <a:ext cx="8785225" cy="435133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Абсцессы: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Пре-,пара-,перивертебральные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Эпидуральные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Псоасабсцессы, задние абсцессы поясничной области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В грудном отделе </a:t>
            </a:r>
            <a:r>
              <a:rPr lang="ru-RU" sz="2000" b="1" smtClean="0">
                <a:latin typeface="Arial" charset="0"/>
                <a:cs typeface="Arial" charset="0"/>
              </a:rPr>
              <a:t>прорастающие </a:t>
            </a:r>
            <a:r>
              <a:rPr lang="ru-RU" sz="2000" smtClean="0">
                <a:latin typeface="Arial" charset="0"/>
                <a:cs typeface="Arial" charset="0"/>
              </a:rPr>
              <a:t>костальную (париетальную) плевру с формированием плеврита/эмпиемы </a:t>
            </a:r>
          </a:p>
          <a:p>
            <a:pPr marL="0" indent="0" eaLnBrk="1" hangingPunct="1">
              <a:buFontTx/>
              <a:buNone/>
            </a:pPr>
            <a:endParaRPr lang="ru-RU" smtClean="0">
              <a:latin typeface="Arial" charset="0"/>
              <a:cs typeface="Arial" charset="0"/>
            </a:endParaRPr>
          </a:p>
          <a:p>
            <a:pPr marL="0" indent="0" algn="just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***</a:t>
            </a:r>
            <a:r>
              <a:rPr lang="ru-RU" sz="2000" b="1" i="1" smtClean="0">
                <a:latin typeface="Arial" charset="0"/>
                <a:cs typeface="Arial" charset="0"/>
              </a:rPr>
              <a:t>Термин </a:t>
            </a:r>
            <a:r>
              <a:rPr lang="ru-RU" sz="2000" b="1" i="1" u="sng" smtClean="0">
                <a:latin typeface="Arial" charset="0"/>
                <a:cs typeface="Arial" charset="0"/>
              </a:rPr>
              <a:t>«Натёчный абсцесс»</a:t>
            </a:r>
            <a:r>
              <a:rPr lang="ru-RU" sz="2000" b="1" i="1" smtClean="0">
                <a:latin typeface="Arial" charset="0"/>
                <a:cs typeface="Arial" charset="0"/>
              </a:rPr>
              <a:t> или </a:t>
            </a:r>
            <a:r>
              <a:rPr lang="ru-RU" sz="2000" b="1" i="1" u="sng" smtClean="0">
                <a:latin typeface="Arial" charset="0"/>
                <a:cs typeface="Arial" charset="0"/>
              </a:rPr>
              <a:t>«натёчник»</a:t>
            </a:r>
            <a:r>
              <a:rPr lang="ru-RU" sz="2000" b="1" i="1" smtClean="0">
                <a:latin typeface="Arial" charset="0"/>
                <a:cs typeface="Arial" charset="0"/>
              </a:rPr>
              <a:t> </a:t>
            </a:r>
            <a:r>
              <a:rPr lang="ru-RU" altLang="ru-RU" sz="2000" i="1" smtClean="0">
                <a:solidFill>
                  <a:srgbClr val="000000"/>
                </a:solidFill>
                <a:latin typeface="Arial" charset="0"/>
              </a:rPr>
              <a:t>старый и не соответствует действительности, </a:t>
            </a:r>
            <a:r>
              <a:rPr lang="ru-RU" altLang="ru-RU" sz="2000" b="1" i="1" smtClean="0">
                <a:solidFill>
                  <a:srgbClr val="000000"/>
                </a:solidFill>
                <a:latin typeface="Arial" charset="0"/>
              </a:rPr>
              <a:t>не «гной течёт», а гранулёма растёт и распадается </a:t>
            </a:r>
            <a:r>
              <a:rPr lang="ru-RU" altLang="ru-RU" sz="2000" i="1" smtClean="0">
                <a:solidFill>
                  <a:srgbClr val="000000"/>
                </a:solidFill>
                <a:latin typeface="Arial" charset="0"/>
              </a:rPr>
              <a:t>– как вниз, так и вверх, что хорошо видно именно при спондилитах.</a:t>
            </a:r>
            <a:endParaRPr lang="ru-RU" sz="2000" b="1" i="1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539750" y="981075"/>
            <a:ext cx="7848600" cy="3784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Arial" panose="020B0604020202020204" pitchFamily="34" charset="0"/>
              </a:rPr>
              <a:t>Изолированные </a:t>
            </a:r>
            <a:r>
              <a:rPr lang="ru-RU" altLang="ru-RU" sz="2000" dirty="0">
                <a:latin typeface="Arial" panose="020B0604020202020204" pitchFamily="34" charset="0"/>
              </a:rPr>
              <a:t>поражения позвонков без </a:t>
            </a:r>
            <a:r>
              <a:rPr lang="ru-RU" altLang="ru-RU" sz="2000" dirty="0" smtClean="0">
                <a:latin typeface="Arial" panose="020B0604020202020204" pitchFamily="34" charset="0"/>
              </a:rPr>
              <a:t>признаков контактной </a:t>
            </a:r>
            <a:r>
              <a:rPr lang="ru-RU" altLang="ru-RU" sz="2000" dirty="0">
                <a:latin typeface="Arial" panose="020B0604020202020204" pitchFamily="34" charset="0"/>
              </a:rPr>
              <a:t>деструкции с соседними, тем более без </a:t>
            </a:r>
            <a:r>
              <a:rPr lang="ru-RU" altLang="ru-RU" sz="2000" dirty="0" smtClean="0">
                <a:latin typeface="Arial" panose="020B0604020202020204" pitchFamily="34" charset="0"/>
              </a:rPr>
              <a:t>признаков </a:t>
            </a:r>
            <a:r>
              <a:rPr lang="ru-RU" altLang="ru-RU" sz="2000" dirty="0">
                <a:latin typeface="Arial" panose="020B0604020202020204" pitchFamily="34" charset="0"/>
              </a:rPr>
              <a:t>дистрофических изменений в прилежащем </a:t>
            </a:r>
            <a:r>
              <a:rPr lang="ru-RU" altLang="ru-RU" sz="2000" dirty="0" smtClean="0">
                <a:latin typeface="Arial" panose="020B0604020202020204" pitchFamily="34" charset="0"/>
              </a:rPr>
              <a:t>диске </a:t>
            </a:r>
            <a:r>
              <a:rPr lang="ru-RU" altLang="ru-RU" sz="2000" dirty="0">
                <a:latin typeface="Arial" panose="020B0604020202020204" pitchFamily="34" charset="0"/>
              </a:rPr>
              <a:t>выявляются редко, преимущественно у лиц </a:t>
            </a:r>
            <a:r>
              <a:rPr lang="ru-RU" altLang="ru-RU" sz="2000" dirty="0" smtClean="0">
                <a:latin typeface="Arial" panose="020B0604020202020204" pitchFamily="34" charset="0"/>
              </a:rPr>
              <a:t>молодого возраста</a:t>
            </a:r>
            <a:r>
              <a:rPr lang="ru-RU" altLang="ru-RU" sz="2000" dirty="0">
                <a:latin typeface="Arial" panose="020B0604020202020204" pitchFamily="34" charset="0"/>
              </a:rPr>
              <a:t>. Могут иметь множественный характер вследствие диссеминации. </a:t>
            </a:r>
            <a:endParaRPr lang="ru-RU" altLang="ru-RU" sz="2000" dirty="0" smtClean="0"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ru-RU" altLang="ru-RU" sz="2000" dirty="0" smtClean="0"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Arial" panose="020B0604020202020204" pitchFamily="34" charset="0"/>
              </a:rPr>
              <a:t>Их </a:t>
            </a:r>
            <a:r>
              <a:rPr lang="ru-RU" altLang="ru-RU" sz="2000" dirty="0">
                <a:latin typeface="Arial" panose="020B0604020202020204" pitchFamily="34" charset="0"/>
              </a:rPr>
              <a:t>нозологическая диагностика вызывает </a:t>
            </a:r>
            <a:r>
              <a:rPr lang="ru-RU" altLang="ru-RU" sz="2000" dirty="0" smtClean="0">
                <a:latin typeface="Arial" panose="020B0604020202020204" pitchFamily="34" charset="0"/>
              </a:rPr>
              <a:t>определённые трудности </a:t>
            </a:r>
            <a:r>
              <a:rPr lang="ru-RU" altLang="ru-RU" sz="2000" dirty="0">
                <a:latin typeface="Arial" panose="020B0604020202020204" pitchFamily="34" charset="0"/>
              </a:rPr>
              <a:t>. Помогают их сочетания с недавно перенесённым первичным комплексом, плевритом, туберкулёзным поражением другого органа.</a:t>
            </a:r>
          </a:p>
          <a:p>
            <a:pPr algn="just">
              <a:defRPr/>
            </a:pPr>
            <a:r>
              <a:rPr lang="ru-RU" altLang="ru-RU" sz="2000" dirty="0">
                <a:latin typeface="Arial" panose="020B0604020202020204" pitchFamily="34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79388" y="1052513"/>
            <a:ext cx="84963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>
                <a:latin typeface="Tahoma" pitchFamily="34" charset="0"/>
              </a:rPr>
              <a:t>Исключение</a:t>
            </a:r>
            <a:r>
              <a:rPr lang="ru-RU" altLang="ru-RU" sz="2000">
                <a:latin typeface="Tahoma" pitchFamily="34" charset="0"/>
              </a:rPr>
              <a:t> могут составлять </a:t>
            </a:r>
            <a:r>
              <a:rPr lang="ru-RU" altLang="ru-RU" sz="2000" b="1">
                <a:latin typeface="Tahoma" pitchFamily="34" charset="0"/>
              </a:rPr>
              <a:t>больные  ВИЧ-инфекцией </a:t>
            </a:r>
            <a:r>
              <a:rPr lang="ru-RU" altLang="ru-RU" sz="2000">
                <a:latin typeface="Tahoma" pitchFamily="34" charset="0"/>
              </a:rPr>
              <a:t>– на фоне иммуносупрессии и генерализации   туберкулёза возможно </a:t>
            </a:r>
            <a:r>
              <a:rPr lang="ru-RU" altLang="ru-RU" sz="2000" b="1">
                <a:latin typeface="Tahoma" pitchFamily="34" charset="0"/>
              </a:rPr>
              <a:t>острое начало Т. спондилита </a:t>
            </a:r>
            <a:r>
              <a:rPr lang="ru-RU" altLang="ru-RU" sz="2000">
                <a:latin typeface="Tahoma" pitchFamily="34" charset="0"/>
              </a:rPr>
              <a:t>: </a:t>
            </a:r>
            <a:r>
              <a:rPr lang="ru-RU" altLang="ru-RU" sz="2000" b="1">
                <a:latin typeface="Tahoma" pitchFamily="34" charset="0"/>
              </a:rPr>
              <a:t>выраженная температурная реакция, интоксикация, острый болевой синдром</a:t>
            </a:r>
            <a:r>
              <a:rPr lang="ru-RU" altLang="ru-RU" sz="2000">
                <a:latin typeface="Tahoma" pitchFamily="34" charset="0"/>
              </a:rPr>
              <a:t>. </a:t>
            </a:r>
          </a:p>
          <a:p>
            <a:pPr>
              <a:spcBef>
                <a:spcPct val="50000"/>
              </a:spcBef>
            </a:pPr>
            <a:endParaRPr lang="ru-RU" altLang="ru-RU" sz="200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000">
                <a:latin typeface="Tahoma" pitchFamily="34" charset="0"/>
              </a:rPr>
              <a:t>                                                         / Е.В.Решетнева 2015/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5"/>
          <p:cNvSpPr txBox="1">
            <a:spLocks noChangeArrowheads="1"/>
          </p:cNvSpPr>
          <p:nvPr/>
        </p:nvSpPr>
        <p:spPr bwMode="auto">
          <a:xfrm>
            <a:off x="684213" y="476250"/>
            <a:ext cx="2592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1400"/>
          </a:p>
        </p:txBody>
      </p:sp>
      <p:pic>
        <p:nvPicPr>
          <p:cNvPr id="34818" name="Picture 6" descr="Рисунок 18 0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908050"/>
            <a:ext cx="12414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7" descr="Рисунок 29 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981075"/>
            <a:ext cx="2068513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8" descr="Рисунок 27 0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425" y="981075"/>
            <a:ext cx="16541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9"/>
          <p:cNvSpPr txBox="1">
            <a:spLocks noChangeArrowheads="1"/>
          </p:cNvSpPr>
          <p:nvPr/>
        </p:nvSpPr>
        <p:spPr bwMode="auto">
          <a:xfrm>
            <a:off x="250825" y="3068638"/>
            <a:ext cx="468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400"/>
              <a:t>а</a:t>
            </a:r>
          </a:p>
        </p:txBody>
      </p:sp>
      <p:sp>
        <p:nvSpPr>
          <p:cNvPr id="34822" name="Text Box 11"/>
          <p:cNvSpPr txBox="1">
            <a:spLocks noChangeArrowheads="1"/>
          </p:cNvSpPr>
          <p:nvPr/>
        </p:nvSpPr>
        <p:spPr bwMode="auto">
          <a:xfrm>
            <a:off x="5292725" y="2995613"/>
            <a:ext cx="37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2400" b="1"/>
              <a:t>в</a:t>
            </a:r>
          </a:p>
        </p:txBody>
      </p:sp>
      <p:sp>
        <p:nvSpPr>
          <p:cNvPr id="34823" name="Text Box 13"/>
          <p:cNvSpPr txBox="1">
            <a:spLocks noChangeArrowheads="1"/>
          </p:cNvSpPr>
          <p:nvPr/>
        </p:nvSpPr>
        <p:spPr bwMode="auto">
          <a:xfrm>
            <a:off x="0" y="4437063"/>
            <a:ext cx="9144000" cy="190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/>
              <a:t>а</a:t>
            </a:r>
            <a:r>
              <a:rPr lang="ru-RU" altLang="ru-RU" b="1"/>
              <a:t>.Изолированные</a:t>
            </a:r>
            <a:r>
              <a:rPr lang="ru-RU" altLang="ru-RU"/>
              <a:t> </a:t>
            </a:r>
            <a:r>
              <a:rPr lang="ru-RU" altLang="ru-RU" b="1"/>
              <a:t>множественные очаги в телах позвонков.</a:t>
            </a:r>
          </a:p>
          <a:p>
            <a:pPr>
              <a:spcBef>
                <a:spcPct val="50000"/>
              </a:spcBef>
            </a:pPr>
            <a:r>
              <a:rPr lang="ru-RU" altLang="ru-RU" b="1"/>
              <a:t>б. Формирование контактной деструкции - переход гранулемы через диск</a:t>
            </a:r>
            <a:r>
              <a:rPr lang="ru-RU" altLang="ru-RU"/>
              <a:t>.</a:t>
            </a:r>
          </a:p>
          <a:p>
            <a:pPr>
              <a:spcBef>
                <a:spcPct val="50000"/>
              </a:spcBef>
            </a:pPr>
            <a:r>
              <a:rPr lang="ru-RU" altLang="ru-RU"/>
              <a:t> </a:t>
            </a:r>
            <a:r>
              <a:rPr lang="ru-RU" altLang="ru-RU" b="1"/>
              <a:t>в.Контактная</a:t>
            </a:r>
            <a:r>
              <a:rPr lang="ru-RU" altLang="ru-RU"/>
              <a:t> </a:t>
            </a:r>
            <a:r>
              <a:rPr lang="ru-RU" altLang="ru-RU" b="1"/>
              <a:t>деструкция путём перехода гранулемы эпидурального абсцесса с одного позвонка на другой</a:t>
            </a:r>
            <a:r>
              <a:rPr lang="ru-RU" altLang="ru-RU"/>
              <a:t>.           (Анатомические препараты ЛИХТа)</a:t>
            </a:r>
          </a:p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34824" name="Text Box 14"/>
          <p:cNvSpPr txBox="1">
            <a:spLocks noChangeArrowheads="1"/>
          </p:cNvSpPr>
          <p:nvPr/>
        </p:nvSpPr>
        <p:spPr bwMode="auto">
          <a:xfrm>
            <a:off x="250825" y="188913"/>
            <a:ext cx="770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>
                <a:latin typeface="Tahoma" pitchFamily="34" charset="0"/>
              </a:rPr>
              <a:t> Очаги в телах позвонков, формирование контактной деструкции.</a:t>
            </a:r>
          </a:p>
        </p:txBody>
      </p:sp>
      <p:sp>
        <p:nvSpPr>
          <p:cNvPr id="34825" name="Text Box 15"/>
          <p:cNvSpPr txBox="1">
            <a:spLocks noChangeArrowheads="1"/>
          </p:cNvSpPr>
          <p:nvPr/>
        </p:nvSpPr>
        <p:spPr bwMode="auto">
          <a:xfrm>
            <a:off x="2339975" y="3068638"/>
            <a:ext cx="322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 b="1">
                <a:latin typeface="Tahoma" pitchFamily="34" charset="0"/>
              </a:rPr>
              <a:t>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642350" cy="4351338"/>
          </a:xfrm>
        </p:spPr>
        <p:txBody>
          <a:bodyPr/>
          <a:lstStyle/>
          <a:p>
            <a:pPr algn="just" eaLnBrk="1" hangingPunct="1"/>
            <a:r>
              <a:rPr lang="ru-RU" altLang="ru-RU" sz="2000" smtClean="0">
                <a:latin typeface="Arial" charset="0"/>
                <a:cs typeface="Arial" charset="0"/>
              </a:rPr>
              <a:t>Туберкулезный спондилит – специфическое инфекционное поражение позвоночника, вызванное микобактериями туберкулезного комплекса </a:t>
            </a:r>
            <a:r>
              <a:rPr lang="en-US" altLang="ru-RU" sz="2000" smtClean="0">
                <a:latin typeface="Arial" charset="0"/>
                <a:cs typeface="Arial" charset="0"/>
              </a:rPr>
              <a:t>(M. Tuberculosis, M. africanum, M.Microti, M. Canetti, M. Bovis, </a:t>
            </a:r>
            <a:r>
              <a:rPr lang="ru-RU" altLang="ru-RU" sz="2000" smtClean="0">
                <a:latin typeface="Arial" charset="0"/>
                <a:cs typeface="Arial" charset="0"/>
              </a:rPr>
              <a:t>включая вакцинный штамм </a:t>
            </a:r>
            <a:r>
              <a:rPr lang="en-US" altLang="ru-RU" sz="2000" smtClean="0">
                <a:latin typeface="Arial" charset="0"/>
                <a:cs typeface="Arial" charset="0"/>
              </a:rPr>
              <a:t>M.bovis BCG)</a:t>
            </a:r>
            <a:endParaRPr lang="ru-RU" altLang="ru-RU" sz="200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US" altLang="ru-RU" sz="200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ru-RU" altLang="ru-RU" sz="2000" smtClean="0">
                <a:latin typeface="Arial" charset="0"/>
                <a:cs typeface="Arial" charset="0"/>
              </a:rPr>
              <a:t>Морфологическая основа – гранулематозно-некротическое воспаление кости. Относится к группе </a:t>
            </a:r>
            <a:r>
              <a:rPr lang="ru-RU" altLang="ru-RU" sz="2000" b="1" smtClean="0">
                <a:latin typeface="Arial" charset="0"/>
                <a:cs typeface="Arial" charset="0"/>
              </a:rPr>
              <a:t>специфических первично хронических остеомиелитов</a:t>
            </a:r>
            <a:r>
              <a:rPr lang="ru-RU" altLang="ru-RU" sz="2000" smtClean="0">
                <a:latin typeface="Arial" charset="0"/>
                <a:cs typeface="Arial" charset="0"/>
              </a:rPr>
              <a:t>.</a:t>
            </a:r>
          </a:p>
          <a:p>
            <a:pPr algn="just" eaLnBrk="1" hangingPunct="1"/>
            <a:endParaRPr lang="en-US" altLang="ru-RU" sz="200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ru-RU" altLang="ru-RU" sz="2000" smtClean="0">
                <a:latin typeface="Arial" charset="0"/>
                <a:cs typeface="Arial" charset="0"/>
              </a:rPr>
              <a:t>Первичный очаг формируется в </a:t>
            </a:r>
            <a:r>
              <a:rPr lang="ru-RU" altLang="ru-RU" sz="2000" b="1" smtClean="0">
                <a:latin typeface="Arial" charset="0"/>
                <a:cs typeface="Arial" charset="0"/>
              </a:rPr>
              <a:t>миелоидном костном мозге</a:t>
            </a:r>
            <a:r>
              <a:rPr lang="ru-RU" altLang="ru-RU" sz="2000" smtClean="0">
                <a:latin typeface="Arial" charset="0"/>
                <a:cs typeface="Arial" charset="0"/>
              </a:rPr>
              <a:t> вследствие замедленного кровотока и клеточного состава, обуславливающего формирование гранулемы.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Заголовок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8229600" cy="58102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Очаговая деструкция</a:t>
            </a:r>
          </a:p>
        </p:txBody>
      </p:sp>
      <p:pic>
        <p:nvPicPr>
          <p:cNvPr id="3584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12659" t="23209" r="17717" b="15607"/>
          <a:stretch>
            <a:fillRect/>
          </a:stretch>
        </p:blipFill>
        <p:spPr>
          <a:xfrm>
            <a:off x="250825" y="1227138"/>
            <a:ext cx="3816350" cy="3352800"/>
          </a:xfrm>
        </p:spPr>
      </p:pic>
      <p:pic>
        <p:nvPicPr>
          <p:cNvPr id="35843" name="Рисунок 4"/>
          <p:cNvPicPr>
            <a:picLocks noChangeAspect="1"/>
          </p:cNvPicPr>
          <p:nvPr/>
        </p:nvPicPr>
        <p:blipFill>
          <a:blip r:embed="rId3"/>
          <a:srcRect l="23183" t="6020" r="15701"/>
          <a:stretch>
            <a:fillRect/>
          </a:stretch>
        </p:blipFill>
        <p:spPr bwMode="auto">
          <a:xfrm>
            <a:off x="3276600" y="1665288"/>
            <a:ext cx="3201988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Рисунок 5"/>
          <p:cNvPicPr>
            <a:picLocks noChangeAspect="1"/>
          </p:cNvPicPr>
          <p:nvPr/>
        </p:nvPicPr>
        <p:blipFill>
          <a:blip r:embed="rId4"/>
          <a:srcRect l="26128" t="-224" r="23627"/>
          <a:stretch>
            <a:fillRect/>
          </a:stretch>
        </p:blipFill>
        <p:spPr bwMode="auto">
          <a:xfrm>
            <a:off x="6064250" y="1916113"/>
            <a:ext cx="2755900" cy="394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>
            <a:off x="4024313" y="3141663"/>
            <a:ext cx="504825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7483475" y="4252913"/>
            <a:ext cx="695325" cy="3460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2484438" y="2133600"/>
            <a:ext cx="611187" cy="5032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Очаговая деструкция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36866" name="Рисунок 6"/>
          <p:cNvPicPr>
            <a:picLocks noChangeAspect="1"/>
          </p:cNvPicPr>
          <p:nvPr/>
        </p:nvPicPr>
        <p:blipFill>
          <a:blip r:embed="rId2"/>
          <a:srcRect l="2751" t="30804" r="8656" b="23422"/>
          <a:stretch>
            <a:fillRect/>
          </a:stretch>
        </p:blipFill>
        <p:spPr bwMode="auto">
          <a:xfrm>
            <a:off x="1042988" y="1484313"/>
            <a:ext cx="6815137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Рисунок 4"/>
          <p:cNvPicPr>
            <a:picLocks noChangeAspect="1"/>
          </p:cNvPicPr>
          <p:nvPr/>
        </p:nvPicPr>
        <p:blipFill>
          <a:blip r:embed="rId3"/>
          <a:srcRect l="18037" r="18631"/>
          <a:stretch>
            <a:fillRect/>
          </a:stretch>
        </p:blipFill>
        <p:spPr bwMode="auto">
          <a:xfrm>
            <a:off x="6443663" y="1238250"/>
            <a:ext cx="2520950" cy="39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rcRect l="27457" r="9180"/>
          <a:stretch>
            <a:fillRect/>
          </a:stretch>
        </p:blipFill>
        <p:spPr>
          <a:xfrm>
            <a:off x="179388" y="1341438"/>
            <a:ext cx="2952750" cy="4032250"/>
          </a:xfrm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4932363" y="2914650"/>
            <a:ext cx="565150" cy="469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1763713" y="2205038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7905750" y="1714500"/>
            <a:ext cx="530225" cy="6477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Очаговая деструкция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3789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7137" t="4089" r="56593" b="61824"/>
          <a:stretch>
            <a:fillRect/>
          </a:stretch>
        </p:blipFill>
        <p:spPr>
          <a:xfrm>
            <a:off x="2851150" y="3681413"/>
            <a:ext cx="4087813" cy="3095625"/>
          </a:xfrm>
        </p:spPr>
      </p:pic>
      <p:pic>
        <p:nvPicPr>
          <p:cNvPr id="37891" name="Рисунок 5"/>
          <p:cNvPicPr>
            <a:picLocks noChangeAspect="1"/>
          </p:cNvPicPr>
          <p:nvPr/>
        </p:nvPicPr>
        <p:blipFill>
          <a:blip r:embed="rId2"/>
          <a:srcRect l="62032" t="48755" r="9894" b="7712"/>
          <a:stretch>
            <a:fillRect/>
          </a:stretch>
        </p:blipFill>
        <p:spPr bwMode="auto">
          <a:xfrm>
            <a:off x="5724525" y="908050"/>
            <a:ext cx="316865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Рисунок 4"/>
          <p:cNvPicPr>
            <a:picLocks noChangeAspect="1"/>
          </p:cNvPicPr>
          <p:nvPr/>
        </p:nvPicPr>
        <p:blipFill>
          <a:blip r:embed="rId2"/>
          <a:srcRect l="12901" t="53732" r="57019" b="6467"/>
          <a:stretch>
            <a:fillRect/>
          </a:stretch>
        </p:blipFill>
        <p:spPr bwMode="auto">
          <a:xfrm>
            <a:off x="250825" y="898525"/>
            <a:ext cx="3722688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>
            <a:off x="971550" y="3006725"/>
            <a:ext cx="720725" cy="2809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4319588" y="4652963"/>
            <a:ext cx="504825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227763" y="3013075"/>
            <a:ext cx="504825" cy="4333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2а рентген Вовк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13" y="125413"/>
            <a:ext cx="4249737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3" descr="2б Вовк КТ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7075" y="3541713"/>
            <a:ext cx="2828925" cy="275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4" descr="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1309688"/>
            <a:ext cx="3097213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 descr="03"/>
          <p:cNvPicPr>
            <a:picLocks noChangeAspect="1" noChangeArrowheads="1"/>
          </p:cNvPicPr>
          <p:nvPr/>
        </p:nvPicPr>
        <p:blipFill>
          <a:blip r:embed="rId5"/>
          <a:srcRect r="50966" b="50623"/>
          <a:stretch>
            <a:fillRect/>
          </a:stretch>
        </p:blipFill>
        <p:spPr bwMode="auto">
          <a:xfrm>
            <a:off x="6291263" y="3397250"/>
            <a:ext cx="266065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169863" y="166688"/>
            <a:ext cx="381635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i="1"/>
              <a:t>Больной В.18 лет. Первичный комплекс 6 месяцев назад, лечился</a:t>
            </a:r>
            <a:r>
              <a:rPr lang="ru-RU" altLang="ru-RU" sz="1600" i="1"/>
              <a:t>. После  ушиба - свищ на шее, МБТ в выделениях.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3289300" y="1624013"/>
            <a:ext cx="1487488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i="1">
                <a:latin typeface="Tahoma" pitchFamily="34" charset="0"/>
              </a:rPr>
              <a:t>Абсцесс, отсутствие остистого отростка </a:t>
            </a:r>
            <a:r>
              <a:rPr lang="en-US" altLang="ru-RU" sz="1600" i="1">
                <a:latin typeface="Tahoma" pitchFamily="34" charset="0"/>
              </a:rPr>
              <a:t>C</a:t>
            </a:r>
            <a:r>
              <a:rPr lang="ru-RU" altLang="ru-RU" sz="1600" i="1">
                <a:latin typeface="Tahoma" pitchFamily="34" charset="0"/>
              </a:rPr>
              <a:t>-5, подорзение на остит С-7</a:t>
            </a:r>
          </a:p>
        </p:txBody>
      </p:sp>
      <p:sp>
        <p:nvSpPr>
          <p:cNvPr id="38919" name="Text Box 9"/>
          <p:cNvSpPr txBox="1">
            <a:spLocks noChangeArrowheads="1"/>
          </p:cNvSpPr>
          <p:nvPr/>
        </p:nvSpPr>
        <p:spPr bwMode="auto">
          <a:xfrm>
            <a:off x="2727325" y="1577975"/>
            <a:ext cx="561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400" b="1">
                <a:solidFill>
                  <a:schemeClr val="bg1"/>
                </a:solidFill>
                <a:latin typeface="Tahoma" pitchFamily="34" charset="0"/>
              </a:rPr>
              <a:t>Рнг</a:t>
            </a:r>
          </a:p>
        </p:txBody>
      </p:sp>
      <p:sp>
        <p:nvSpPr>
          <p:cNvPr id="38920" name="Text Box 10"/>
          <p:cNvSpPr txBox="1">
            <a:spLocks noChangeArrowheads="1"/>
          </p:cNvSpPr>
          <p:nvPr/>
        </p:nvSpPr>
        <p:spPr bwMode="auto">
          <a:xfrm>
            <a:off x="4633913" y="3036888"/>
            <a:ext cx="1152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400" b="1">
                <a:solidFill>
                  <a:schemeClr val="bg1"/>
                </a:solidFill>
                <a:latin typeface="Tahoma" pitchFamily="34" charset="0"/>
              </a:rPr>
              <a:t>СКТ</a:t>
            </a:r>
          </a:p>
        </p:txBody>
      </p:sp>
      <p:sp>
        <p:nvSpPr>
          <p:cNvPr id="38921" name="Text Box 11"/>
          <p:cNvSpPr txBox="1">
            <a:spLocks noChangeArrowheads="1"/>
          </p:cNvSpPr>
          <p:nvPr/>
        </p:nvSpPr>
        <p:spPr bwMode="auto">
          <a:xfrm>
            <a:off x="6362700" y="5989638"/>
            <a:ext cx="2771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i="1">
                <a:solidFill>
                  <a:schemeClr val="bg1"/>
                </a:solidFill>
                <a:latin typeface="Tahoma" pitchFamily="34" charset="0"/>
              </a:rPr>
              <a:t>Деструкция  6 ребра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2200275" y="3113088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14325" y="4267200"/>
            <a:ext cx="523875" cy="3524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6507163" y="1979613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7116763" y="5029200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4692650" y="4264025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2в Вовк рентген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1125538"/>
            <a:ext cx="3794125" cy="4645025"/>
          </a:xfrm>
        </p:spPr>
      </p:pic>
      <p:pic>
        <p:nvPicPr>
          <p:cNvPr id="39938" name="Picture 3" descr="Вовк КТ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5063" y="685800"/>
            <a:ext cx="3475037" cy="586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95288" y="404813"/>
            <a:ext cx="41767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i="1"/>
              <a:t>Тот же больной –по жалобам на боли выявлен остит </a:t>
            </a:r>
            <a:r>
              <a:rPr lang="en-US" altLang="ru-RU" i="1"/>
              <a:t>L-2</a:t>
            </a:r>
            <a:endParaRPr lang="ru-RU" altLang="ru-RU" i="1"/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635375" y="5300663"/>
            <a:ext cx="720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>
                <a:solidFill>
                  <a:schemeClr val="bg1"/>
                </a:solidFill>
                <a:latin typeface="Tahoma" pitchFamily="34" charset="0"/>
              </a:rPr>
              <a:t>Рнг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7092950" y="260350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>
                <a:latin typeface="Tahoma" pitchFamily="34" charset="0"/>
              </a:rPr>
              <a:t>СКТ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3130550" y="1905000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588125" y="4343400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6667500" y="1476375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Траоре-фронт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916113"/>
            <a:ext cx="2247900" cy="356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3" descr="Траоре-бок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2205038"/>
            <a:ext cx="2354262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1рентген L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163" y="908050"/>
            <a:ext cx="23241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Петух фас"/>
          <p:cNvPicPr>
            <a:picLocks noChangeAspect="1" noChangeArrowheads="1"/>
          </p:cNvPicPr>
          <p:nvPr/>
        </p:nvPicPr>
        <p:blipFill>
          <a:blip r:embed="rId5">
            <a:lum bright="-6000" contrast="6000"/>
          </a:blip>
          <a:srcRect/>
          <a:stretch>
            <a:fillRect/>
          </a:stretch>
        </p:blipFill>
        <p:spPr bwMode="auto">
          <a:xfrm>
            <a:off x="6732588" y="3141663"/>
            <a:ext cx="2227262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2484438" y="333375"/>
            <a:ext cx="52562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/>
              <a:t>Изолированные очаги в телах позвонков.</a:t>
            </a:r>
          </a:p>
        </p:txBody>
      </p:sp>
      <p:sp>
        <p:nvSpPr>
          <p:cNvPr id="40966" name="Text Box 10"/>
          <p:cNvSpPr txBox="1">
            <a:spLocks noChangeArrowheads="1"/>
          </p:cNvSpPr>
          <p:nvPr/>
        </p:nvSpPr>
        <p:spPr bwMode="auto">
          <a:xfrm>
            <a:off x="250825" y="836613"/>
            <a:ext cx="3529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250825" y="692150"/>
            <a:ext cx="43926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i="1"/>
              <a:t>Больной Т., 21г., поступил со свищевым артритом пальца кисти. По жалобам на боли в спине выявлены оститы  Тн 6 и 9.</a:t>
            </a:r>
          </a:p>
        </p:txBody>
      </p:sp>
      <p:sp>
        <p:nvSpPr>
          <p:cNvPr id="40968" name="Text Box 12"/>
          <p:cNvSpPr txBox="1">
            <a:spLocks noChangeArrowheads="1"/>
          </p:cNvSpPr>
          <p:nvPr/>
        </p:nvSpPr>
        <p:spPr bwMode="auto">
          <a:xfrm>
            <a:off x="5003800" y="4581525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4643438" y="4292600"/>
            <a:ext cx="2160587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/>
              <a:t>Больная П., 25 лет, 6 мес.после родов. Диск </a:t>
            </a:r>
            <a:r>
              <a:rPr lang="en-US" altLang="ru-RU" sz="1600"/>
              <a:t>L</a:t>
            </a:r>
            <a:r>
              <a:rPr lang="ru-RU" altLang="ru-RU" sz="1600"/>
              <a:t>2-3 сужен, псоас-абсцесс слева. </a:t>
            </a:r>
          </a:p>
          <a:p>
            <a:pPr>
              <a:spcBef>
                <a:spcPct val="50000"/>
              </a:spcBef>
            </a:pPr>
            <a:endParaRPr lang="ru-RU" altLang="ru-RU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29600" cy="1371600"/>
          </a:xfrm>
        </p:spPr>
        <p:txBody>
          <a:bodyPr/>
          <a:lstStyle/>
          <a:p>
            <a:pPr eaLnBrk="1" hangingPunct="1"/>
            <a:r>
              <a:rPr lang="ru-RU" altLang="ru-RU" sz="1800" smtClean="0"/>
              <a:t>.</a:t>
            </a:r>
          </a:p>
        </p:txBody>
      </p:sp>
      <p:pic>
        <p:nvPicPr>
          <p:cNvPr id="41986" name="Picture 9" descr="Шрестха 4 (грудной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738" y="1052513"/>
            <a:ext cx="2811462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10" descr="Шрестха 5 (поясница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341438"/>
            <a:ext cx="2651125" cy="36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11" descr="Шрестха 2 (шея фас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2225" y="1773238"/>
            <a:ext cx="2414588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13"/>
          <p:cNvSpPr txBox="1">
            <a:spLocks noChangeArrowheads="1"/>
          </p:cNvSpPr>
          <p:nvPr/>
        </p:nvSpPr>
        <p:spPr bwMode="auto">
          <a:xfrm>
            <a:off x="6516688" y="1125538"/>
            <a:ext cx="2446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C</a:t>
            </a:r>
            <a:r>
              <a:rPr lang="ru-RU" altLang="ru-RU"/>
              <a:t>убокципитальный туберкулёз</a:t>
            </a:r>
          </a:p>
        </p:txBody>
      </p:sp>
      <p:sp>
        <p:nvSpPr>
          <p:cNvPr id="41990" name="Text Box 14"/>
          <p:cNvSpPr txBox="1">
            <a:spLocks noChangeArrowheads="1"/>
          </p:cNvSpPr>
          <p:nvPr/>
        </p:nvSpPr>
        <p:spPr bwMode="auto">
          <a:xfrm>
            <a:off x="468313" y="0"/>
            <a:ext cx="770413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>
                <a:latin typeface="Tahoma" pitchFamily="34" charset="0"/>
              </a:rPr>
              <a:t>Больной Ш.22г., студент в СПб из Шри Ланки.Генерализованный туберкулёз: экссудативный плеврит, в пределах следующего года – Т.субокципитального, грудного,поясничного отделов позвоночника.</a:t>
            </a:r>
          </a:p>
        </p:txBody>
      </p:sp>
      <p:sp>
        <p:nvSpPr>
          <p:cNvPr id="41991" name="Text Box 15"/>
          <p:cNvSpPr txBox="1">
            <a:spLocks noChangeArrowheads="1"/>
          </p:cNvSpPr>
          <p:nvPr/>
        </p:nvSpPr>
        <p:spPr bwMode="auto">
          <a:xfrm>
            <a:off x="323850" y="5013325"/>
            <a:ext cx="6624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>
                <a:latin typeface="Tahoma" pitchFamily="34" charset="0"/>
              </a:rPr>
              <a:t>Изолированные очаги в грудном и поясничном отделах.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 flipV="1">
            <a:off x="30163" y="5565775"/>
            <a:ext cx="9144000" cy="100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10800000"/>
          <a:lstStyle>
            <a:lvl1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algn="ctr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ctr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l">
              <a:defRPr/>
            </a:pPr>
            <a:r>
              <a:rPr lang="ru-RU" altLang="ru-RU" sz="1600" dirty="0" smtClean="0"/>
              <a:t>Деструкция мыщелков затылочной кости,, суставные щели </a:t>
            </a:r>
            <a:r>
              <a:rPr lang="ru-RU" altLang="ru-RU" sz="1600" dirty="0" err="1" smtClean="0"/>
              <a:t>деформированы,сужены</a:t>
            </a:r>
            <a:r>
              <a:rPr lang="ru-RU" altLang="ru-RU" sz="1600" dirty="0" smtClean="0"/>
              <a:t>; деструкция тела С-2 у основания  зубовидного отростка, подвывих аксиса вправо..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8001000" y="1812925"/>
            <a:ext cx="504825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7100888" y="2847975"/>
            <a:ext cx="501650" cy="5254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7778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Контактная деструкция</a:t>
            </a:r>
          </a:p>
        </p:txBody>
      </p:sp>
      <p:pic>
        <p:nvPicPr>
          <p:cNvPr id="4301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8749" t="3745" r="3751" b="5135"/>
          <a:stretch>
            <a:fillRect/>
          </a:stretch>
        </p:blipFill>
        <p:spPr>
          <a:xfrm>
            <a:off x="485775" y="836613"/>
            <a:ext cx="3417888" cy="4991100"/>
          </a:xfrm>
        </p:spPr>
      </p:pic>
      <p:pic>
        <p:nvPicPr>
          <p:cNvPr id="43011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836613"/>
            <a:ext cx="3132137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Рис 2 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263" y="1101725"/>
            <a:ext cx="2995612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Picture 4" descr="6 Маламашин МРТ"/>
          <p:cNvPicPr>
            <a:picLocks noChangeAspect="1" noChangeArrowheads="1"/>
          </p:cNvPicPr>
          <p:nvPr/>
        </p:nvPicPr>
        <p:blipFill>
          <a:blip r:embed="rId3"/>
          <a:srcRect l="51686"/>
          <a:stretch>
            <a:fillRect/>
          </a:stretch>
        </p:blipFill>
        <p:spPr bwMode="auto">
          <a:xfrm>
            <a:off x="3417888" y="1460500"/>
            <a:ext cx="3240087" cy="348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Объект 3"/>
          <p:cNvPicPr>
            <a:picLocks noChangeAspect="1"/>
          </p:cNvPicPr>
          <p:nvPr/>
        </p:nvPicPr>
        <p:blipFill>
          <a:blip r:embed="rId4"/>
          <a:srcRect l="48010" t="3745" r="8749" b="5135"/>
          <a:stretch>
            <a:fillRect/>
          </a:stretch>
        </p:blipFill>
        <p:spPr bwMode="auto">
          <a:xfrm>
            <a:off x="6875463" y="165100"/>
            <a:ext cx="1458912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8"/>
          <p:cNvSpPr txBox="1">
            <a:spLocks noChangeArrowheads="1"/>
          </p:cNvSpPr>
          <p:nvPr/>
        </p:nvSpPr>
        <p:spPr bwMode="auto">
          <a:xfrm>
            <a:off x="554038" y="525463"/>
            <a:ext cx="423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44037" name="Text Box 9"/>
          <p:cNvSpPr txBox="1">
            <a:spLocks noChangeArrowheads="1"/>
          </p:cNvSpPr>
          <p:nvPr/>
        </p:nvSpPr>
        <p:spPr bwMode="auto">
          <a:xfrm>
            <a:off x="609600" y="381000"/>
            <a:ext cx="4752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 i="1"/>
              <a:t>Пути формирования контактной деструкции</a:t>
            </a:r>
          </a:p>
        </p:txBody>
      </p:sp>
      <p:sp>
        <p:nvSpPr>
          <p:cNvPr id="44038" name="Text Box 10"/>
          <p:cNvSpPr txBox="1">
            <a:spLocks noChangeArrowheads="1"/>
          </p:cNvSpPr>
          <p:nvPr/>
        </p:nvSpPr>
        <p:spPr bwMode="auto">
          <a:xfrm>
            <a:off x="106363" y="4197350"/>
            <a:ext cx="2951162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 i="1"/>
              <a:t>  МРТ </a:t>
            </a:r>
            <a:r>
              <a:rPr lang="ru-RU" altLang="ru-RU"/>
              <a:t>. Рост  гранулёмы через пульпозное ядро.</a:t>
            </a:r>
            <a:endParaRPr lang="ru-RU" altLang="ru-RU" sz="2000" b="1" i="1"/>
          </a:p>
        </p:txBody>
      </p:sp>
      <p:sp>
        <p:nvSpPr>
          <p:cNvPr id="44039" name="Text Box 11"/>
          <p:cNvSpPr txBox="1">
            <a:spLocks noChangeArrowheads="1"/>
          </p:cNvSpPr>
          <p:nvPr/>
        </p:nvSpPr>
        <p:spPr bwMode="auto">
          <a:xfrm>
            <a:off x="2770188" y="4989513"/>
            <a:ext cx="36004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 i="1"/>
              <a:t>МРТ (</a:t>
            </a:r>
            <a:r>
              <a:rPr lang="ru-RU" altLang="ru-RU" sz="1600" b="1" i="1"/>
              <a:t>эпидуральный абсцесс- переход гранулёмы в соседние позвонки )</a:t>
            </a:r>
          </a:p>
        </p:txBody>
      </p:sp>
      <p:sp>
        <p:nvSpPr>
          <p:cNvPr id="44040" name="Text Box 12"/>
          <p:cNvSpPr txBox="1">
            <a:spLocks noChangeArrowheads="1"/>
          </p:cNvSpPr>
          <p:nvPr/>
        </p:nvSpPr>
        <p:spPr bwMode="auto">
          <a:xfrm>
            <a:off x="6442075" y="5133975"/>
            <a:ext cx="244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44041" name="Text Box 13"/>
          <p:cNvSpPr txBox="1">
            <a:spLocks noChangeArrowheads="1"/>
          </p:cNvSpPr>
          <p:nvPr/>
        </p:nvSpPr>
        <p:spPr bwMode="auto">
          <a:xfrm>
            <a:off x="6586538" y="4773613"/>
            <a:ext cx="23050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 i="1"/>
              <a:t>Анатомический препарат Музея ВМедА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>
            <a:spLocks noGrp="1"/>
          </p:cNvSpPr>
          <p:nvPr>
            <p:ph type="title"/>
          </p:nvPr>
        </p:nvSpPr>
        <p:spPr>
          <a:xfrm>
            <a:off x="430213" y="128588"/>
            <a:ext cx="8229600" cy="7778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Контактная деструкция</a:t>
            </a:r>
          </a:p>
        </p:txBody>
      </p:sp>
      <p:pic>
        <p:nvPicPr>
          <p:cNvPr id="45058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 l="17818" t="10960" r="10915" b="1112"/>
          <a:stretch>
            <a:fillRect/>
          </a:stretch>
        </p:blipFill>
        <p:spPr>
          <a:xfrm>
            <a:off x="5219700" y="906463"/>
            <a:ext cx="3275013" cy="5081587"/>
          </a:xfrm>
        </p:spPr>
      </p:pic>
      <p:pic>
        <p:nvPicPr>
          <p:cNvPr id="45059" name="Рисунок 6"/>
          <p:cNvPicPr>
            <a:picLocks noChangeAspect="1"/>
          </p:cNvPicPr>
          <p:nvPr/>
        </p:nvPicPr>
        <p:blipFill>
          <a:blip r:embed="rId3"/>
          <a:srcRect l="23080" t="11549" r="3862"/>
          <a:stretch>
            <a:fillRect/>
          </a:stretch>
        </p:blipFill>
        <p:spPr bwMode="auto">
          <a:xfrm>
            <a:off x="430213" y="906463"/>
            <a:ext cx="34607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2700338" y="3716338"/>
            <a:ext cx="576262" cy="4333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651500" y="4437063"/>
            <a:ext cx="576263" cy="7143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25475"/>
          </a:xfrm>
        </p:spPr>
        <p:txBody>
          <a:bodyPr/>
          <a:lstStyle/>
          <a:p>
            <a:pPr algn="ctr"/>
            <a:r>
              <a:rPr lang="ru-RU" sz="3200" smtClean="0">
                <a:solidFill>
                  <a:srgbClr val="000000"/>
                </a:solidFill>
                <a:latin typeface="Arial" charset="0"/>
                <a:cs typeface="Arial" charset="0"/>
              </a:rPr>
              <a:t>Эпидемиология </a:t>
            </a:r>
            <a:endParaRPr lang="ru-RU" smtClean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В РФ заболеваемость ТБ составляет  59,5 на 100 тыс. Населения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в 2014 г.</a:t>
            </a: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Доля ТБ </a:t>
            </a: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внелёгочной локализации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составляет 6 на 100 тыс. населения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(10,2 % от всех выявленных больных туберкулезом), из них </a:t>
            </a:r>
            <a:r>
              <a:rPr lang="ru-RU" sz="2000" b="1" dirty="0" err="1" smtClean="0">
                <a:solidFill>
                  <a:srgbClr val="000000"/>
                </a:solidFill>
                <a:latin typeface="Arial"/>
                <a:cs typeface="Arial"/>
              </a:rPr>
              <a:t>внереспираторный</a:t>
            </a: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 туберкулёз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составляет 2 на 100 тыс. населения (3,3% от всех выявленных больных туберкулезом)</a:t>
            </a:r>
          </a:p>
          <a:p>
            <a:pPr>
              <a:defRPr/>
            </a:pPr>
            <a:endParaRPr lang="ru-RU" sz="1100" b="1" i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lang="ru-RU" sz="1100" b="1" i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lang="ru-RU" sz="1100" b="1" i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algn="r">
              <a:buFontTx/>
              <a:buNone/>
              <a:defRPr/>
            </a:pPr>
            <a:endParaRPr lang="ru-RU" sz="1100" b="1" i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algn="r">
              <a:buFontTx/>
              <a:buNone/>
              <a:defRPr/>
            </a:pPr>
            <a:endParaRPr lang="ru-RU" sz="1100" b="1" i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 algn="r">
              <a:buFontTx/>
              <a:buNone/>
              <a:defRPr/>
            </a:pPr>
            <a:r>
              <a:rPr lang="ru-RU" sz="1100" b="1" i="1" dirty="0" smtClean="0">
                <a:solidFill>
                  <a:srgbClr val="000000"/>
                </a:solidFill>
                <a:latin typeface="Arial"/>
                <a:cs typeface="Arial"/>
              </a:rPr>
              <a:t>	(Туберкулез в Российской Федерации, 2012/2013/2014 гг. Аналитический обзор статистических показателей, используемых в Российской Федерации и в мире. – М., 2015. – 312 с.)</a:t>
            </a:r>
          </a:p>
          <a:p>
            <a:pPr>
              <a:defRPr/>
            </a:pPr>
            <a:endParaRPr lang="ru-RU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Заголовок 1"/>
          <p:cNvSpPr>
            <a:spLocks noGrp="1"/>
          </p:cNvSpPr>
          <p:nvPr>
            <p:ph type="title"/>
          </p:nvPr>
        </p:nvSpPr>
        <p:spPr>
          <a:xfrm>
            <a:off x="655638" y="188913"/>
            <a:ext cx="7886700" cy="615950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Контактная деструкция</a:t>
            </a:r>
          </a:p>
        </p:txBody>
      </p:sp>
      <p:pic>
        <p:nvPicPr>
          <p:cNvPr id="4608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8053" r="27649" b="359"/>
          <a:stretch>
            <a:fillRect/>
          </a:stretch>
        </p:blipFill>
        <p:spPr>
          <a:xfrm>
            <a:off x="5435600" y="804863"/>
            <a:ext cx="3106738" cy="5130800"/>
          </a:xfrm>
        </p:spPr>
      </p:pic>
      <p:pic>
        <p:nvPicPr>
          <p:cNvPr id="46083" name="Рисунок 4"/>
          <p:cNvPicPr>
            <a:picLocks noChangeAspect="1"/>
          </p:cNvPicPr>
          <p:nvPr/>
        </p:nvPicPr>
        <p:blipFill>
          <a:blip r:embed="rId3"/>
          <a:srcRect l="39867" t="4021" r="15839" b="3490"/>
          <a:stretch>
            <a:fillRect/>
          </a:stretch>
        </p:blipFill>
        <p:spPr bwMode="auto">
          <a:xfrm>
            <a:off x="755650" y="787400"/>
            <a:ext cx="3319463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>
            <a:off x="1331913" y="2857500"/>
            <a:ext cx="719137" cy="2809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5867400" y="2997200"/>
            <a:ext cx="720725" cy="2809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8"/>
          <p:cNvSpPr txBox="1">
            <a:spLocks noChangeArrowheads="1"/>
          </p:cNvSpPr>
          <p:nvPr/>
        </p:nvSpPr>
        <p:spPr bwMode="auto">
          <a:xfrm>
            <a:off x="1204913" y="639763"/>
            <a:ext cx="423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47106" name="Text Box 9"/>
          <p:cNvSpPr txBox="1">
            <a:spLocks noChangeArrowheads="1"/>
          </p:cNvSpPr>
          <p:nvPr/>
        </p:nvSpPr>
        <p:spPr bwMode="auto">
          <a:xfrm>
            <a:off x="325438" y="207963"/>
            <a:ext cx="8424862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/>
              <a:t>Больная В., 25 лет, Вологда. Диссеминированный Т. Л. фаза инфильтрации и распада с  04.2012г, Т.спондилит Тн 11-12, </a:t>
            </a:r>
            <a:r>
              <a:rPr lang="ru-RU" altLang="ru-RU" sz="1600" u="sng"/>
              <a:t>нижний спастический парапарез</a:t>
            </a:r>
            <a:r>
              <a:rPr lang="ru-RU" altLang="ru-RU" sz="1600"/>
              <a:t> с января 2013. МЛУ МБТ</a:t>
            </a:r>
          </a:p>
          <a:p>
            <a:pPr>
              <a:spcBef>
                <a:spcPct val="50000"/>
              </a:spcBef>
            </a:pPr>
            <a:r>
              <a:rPr lang="ru-RU" altLang="ru-RU" sz="1600"/>
              <a:t>.</a:t>
            </a:r>
          </a:p>
        </p:txBody>
      </p:sp>
      <p:sp>
        <p:nvSpPr>
          <p:cNvPr id="47107" name="Text Box 11"/>
          <p:cNvSpPr txBox="1">
            <a:spLocks noChangeArrowheads="1"/>
          </p:cNvSpPr>
          <p:nvPr/>
        </p:nvSpPr>
        <p:spPr bwMode="auto">
          <a:xfrm>
            <a:off x="6086475" y="502285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000" b="1" i="1"/>
              <a:t>Один сегмент</a:t>
            </a:r>
          </a:p>
        </p:txBody>
      </p:sp>
      <p:grpSp>
        <p:nvGrpSpPr>
          <p:cNvPr id="47108" name="Group 14"/>
          <p:cNvGrpSpPr>
            <a:grpSpLocks/>
          </p:cNvGrpSpPr>
          <p:nvPr/>
        </p:nvGrpSpPr>
        <p:grpSpPr bwMode="auto">
          <a:xfrm>
            <a:off x="325438" y="1360488"/>
            <a:ext cx="2447925" cy="2447925"/>
            <a:chOff x="204" y="890"/>
            <a:chExt cx="1542" cy="1542"/>
          </a:xfrm>
        </p:grpSpPr>
        <p:pic>
          <p:nvPicPr>
            <p:cNvPr id="47116" name="Picture 4" descr="Ветрова верхушка000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4" y="890"/>
              <a:ext cx="1542" cy="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7" name="Rectangle 13"/>
            <p:cNvSpPr>
              <a:spLocks noChangeArrowheads="1"/>
            </p:cNvSpPr>
            <p:nvPr/>
          </p:nvSpPr>
          <p:spPr bwMode="auto">
            <a:xfrm>
              <a:off x="1338" y="935"/>
              <a:ext cx="363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47109" name="Group 16"/>
          <p:cNvGrpSpPr>
            <a:grpSpLocks/>
          </p:cNvGrpSpPr>
          <p:nvPr/>
        </p:nvGrpSpPr>
        <p:grpSpPr bwMode="auto">
          <a:xfrm>
            <a:off x="2773363" y="2655888"/>
            <a:ext cx="3097212" cy="3049587"/>
            <a:chOff x="1746" y="1706"/>
            <a:chExt cx="1951" cy="1921"/>
          </a:xfrm>
        </p:grpSpPr>
        <p:pic>
          <p:nvPicPr>
            <p:cNvPr id="47114" name="Picture 5" descr="Ветрова коронар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46" y="1706"/>
              <a:ext cx="1951" cy="1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5" name="Rectangle 15"/>
            <p:cNvSpPr>
              <a:spLocks noChangeArrowheads="1"/>
            </p:cNvSpPr>
            <p:nvPr/>
          </p:nvSpPr>
          <p:spPr bwMode="auto">
            <a:xfrm>
              <a:off x="3243" y="1797"/>
              <a:ext cx="408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47110" name="Group 18"/>
          <p:cNvGrpSpPr>
            <a:grpSpLocks/>
          </p:cNvGrpSpPr>
          <p:nvPr/>
        </p:nvGrpSpPr>
        <p:grpSpPr bwMode="auto">
          <a:xfrm>
            <a:off x="5868988" y="928688"/>
            <a:ext cx="3025775" cy="3402012"/>
            <a:chOff x="3696" y="618"/>
            <a:chExt cx="1906" cy="2143"/>
          </a:xfrm>
        </p:grpSpPr>
        <p:pic>
          <p:nvPicPr>
            <p:cNvPr id="47112" name="Picture 6" descr="Ветрова СКТ боковой дубль"/>
            <p:cNvPicPr>
              <a:picLocks noChangeAspect="1" noChangeArrowheads="1"/>
            </p:cNvPicPr>
            <p:nvPr/>
          </p:nvPicPr>
          <p:blipFill>
            <a:blip r:embed="rId4"/>
            <a:srcRect l="12494"/>
            <a:stretch>
              <a:fillRect/>
            </a:stretch>
          </p:blipFill>
          <p:spPr bwMode="auto">
            <a:xfrm>
              <a:off x="3696" y="618"/>
              <a:ext cx="1905" cy="2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3" name="Rectangle 17"/>
            <p:cNvSpPr>
              <a:spLocks noChangeArrowheads="1"/>
            </p:cNvSpPr>
            <p:nvPr/>
          </p:nvSpPr>
          <p:spPr bwMode="auto">
            <a:xfrm>
              <a:off x="5103" y="709"/>
              <a:ext cx="499" cy="9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sp>
        <p:nvSpPr>
          <p:cNvPr id="47111" name="Text Box 19"/>
          <p:cNvSpPr txBox="1">
            <a:spLocks noChangeArrowheads="1"/>
          </p:cNvSpPr>
          <p:nvPr/>
        </p:nvSpPr>
        <p:spPr bwMode="auto">
          <a:xfrm>
            <a:off x="685800" y="4745038"/>
            <a:ext cx="1079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>
                <a:latin typeface="Tahoma" pitchFamily="34" charset="0"/>
              </a:rPr>
              <a:t>СКТ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471488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Узурация тела позвонка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4813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0682" t="39165" r="20450" b="11514"/>
          <a:stretch>
            <a:fillRect/>
          </a:stretch>
        </p:blipFill>
        <p:spPr>
          <a:xfrm>
            <a:off x="323850" y="1268413"/>
            <a:ext cx="4673600" cy="3916362"/>
          </a:xfrm>
        </p:spPr>
      </p:pic>
      <p:pic>
        <p:nvPicPr>
          <p:cNvPr id="48131" name="Рисунок 4"/>
          <p:cNvPicPr>
            <a:picLocks noChangeAspect="1"/>
          </p:cNvPicPr>
          <p:nvPr/>
        </p:nvPicPr>
        <p:blipFill>
          <a:blip r:embed="rId3"/>
          <a:srcRect l="17719" t="20567" r="24696" b="5173"/>
          <a:stretch>
            <a:fillRect/>
          </a:stretch>
        </p:blipFill>
        <p:spPr bwMode="auto">
          <a:xfrm>
            <a:off x="5580063" y="1100138"/>
            <a:ext cx="3240087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3059113" y="3097213"/>
            <a:ext cx="792162" cy="3460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7723188" y="3616325"/>
            <a:ext cx="792162" cy="3603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Заголовок 1"/>
          <p:cNvSpPr>
            <a:spLocks noGrp="1"/>
          </p:cNvSpPr>
          <p:nvPr>
            <p:ph type="title"/>
          </p:nvPr>
        </p:nvSpPr>
        <p:spPr>
          <a:xfrm>
            <a:off x="617538" y="247650"/>
            <a:ext cx="7886700" cy="508000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Узурация тела позвонка</a:t>
            </a:r>
          </a:p>
        </p:txBody>
      </p:sp>
      <p:pic>
        <p:nvPicPr>
          <p:cNvPr id="4915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16856" t="18953" r="13139" b="14224"/>
          <a:stretch>
            <a:fillRect/>
          </a:stretch>
        </p:blipFill>
        <p:spPr>
          <a:xfrm>
            <a:off x="217488" y="1268413"/>
            <a:ext cx="3994150" cy="3813175"/>
          </a:xfrm>
        </p:spPr>
      </p:pic>
      <p:pic>
        <p:nvPicPr>
          <p:cNvPr id="49155" name="Рисунок 5"/>
          <p:cNvPicPr>
            <a:picLocks noChangeAspect="1"/>
          </p:cNvPicPr>
          <p:nvPr/>
        </p:nvPicPr>
        <p:blipFill>
          <a:blip r:embed="rId3"/>
          <a:srcRect l="16551" t="847" r="15807" b="20406"/>
          <a:stretch>
            <a:fillRect/>
          </a:stretch>
        </p:blipFill>
        <p:spPr bwMode="auto">
          <a:xfrm>
            <a:off x="6300788" y="765175"/>
            <a:ext cx="273526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Рисунок 4"/>
          <p:cNvPicPr>
            <a:picLocks noChangeAspect="1"/>
          </p:cNvPicPr>
          <p:nvPr/>
        </p:nvPicPr>
        <p:blipFill>
          <a:blip r:embed="rId4"/>
          <a:srcRect l="19296" t="5251" r="13062" b="25452"/>
          <a:stretch>
            <a:fillRect/>
          </a:stretch>
        </p:blipFill>
        <p:spPr bwMode="auto">
          <a:xfrm>
            <a:off x="3457575" y="1265238"/>
            <a:ext cx="27352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1333500" y="2276475"/>
            <a:ext cx="503238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3744913" y="2867025"/>
            <a:ext cx="719137" cy="1444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6659563" y="2312988"/>
            <a:ext cx="433387" cy="4333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6588125" y="4587875"/>
            <a:ext cx="504825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769100" y="2708275"/>
            <a:ext cx="504825" cy="36671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6769100" y="3175000"/>
            <a:ext cx="614363" cy="1222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3833813" y="4300538"/>
            <a:ext cx="504825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Распространение деструкции на прилежащие костные ткани</a:t>
            </a:r>
          </a:p>
        </p:txBody>
      </p:sp>
      <p:pic>
        <p:nvPicPr>
          <p:cNvPr id="50178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7650" t="35437" r="29530" b="24696"/>
          <a:stretch>
            <a:fillRect/>
          </a:stretch>
        </p:blipFill>
        <p:spPr>
          <a:xfrm>
            <a:off x="107950" y="1119188"/>
            <a:ext cx="3557588" cy="3311525"/>
          </a:xfrm>
        </p:spPr>
      </p:pic>
      <p:pic>
        <p:nvPicPr>
          <p:cNvPr id="50179" name="Рисунок 4"/>
          <p:cNvPicPr>
            <a:picLocks noChangeAspect="1"/>
          </p:cNvPicPr>
          <p:nvPr/>
        </p:nvPicPr>
        <p:blipFill>
          <a:blip r:embed="rId3"/>
          <a:srcRect l="38390" t="121" r="23219" b="38506"/>
          <a:stretch>
            <a:fillRect/>
          </a:stretch>
        </p:blipFill>
        <p:spPr bwMode="auto">
          <a:xfrm>
            <a:off x="3095625" y="1341438"/>
            <a:ext cx="295275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Рисунок 5"/>
          <p:cNvPicPr>
            <a:picLocks noChangeAspect="1"/>
          </p:cNvPicPr>
          <p:nvPr/>
        </p:nvPicPr>
        <p:blipFill>
          <a:blip r:embed="rId4"/>
          <a:srcRect l="32484" r="24696" b="34727"/>
          <a:stretch>
            <a:fillRect/>
          </a:stretch>
        </p:blipFill>
        <p:spPr bwMode="auto">
          <a:xfrm>
            <a:off x="5795963" y="981075"/>
            <a:ext cx="3078162" cy="465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513013" y="2420938"/>
            <a:ext cx="431800" cy="5524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4716463" y="2144713"/>
            <a:ext cx="431800" cy="5524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524750" y="1700213"/>
            <a:ext cx="431800" cy="55403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15950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Распространение деструкции на прилежащие костные ткани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120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9546" t="33411" r="9312" b="17268"/>
          <a:stretch>
            <a:fillRect/>
          </a:stretch>
        </p:blipFill>
        <p:spPr>
          <a:xfrm>
            <a:off x="250825" y="1438275"/>
            <a:ext cx="5500688" cy="3341688"/>
          </a:xfrm>
        </p:spPr>
      </p:pic>
      <p:pic>
        <p:nvPicPr>
          <p:cNvPr id="51203" name="Рисунок 4"/>
          <p:cNvPicPr>
            <a:picLocks noChangeAspect="1"/>
          </p:cNvPicPr>
          <p:nvPr/>
        </p:nvPicPr>
        <p:blipFill>
          <a:blip r:embed="rId3"/>
          <a:srcRect l="13290" t="27956" r="14360" b="15936"/>
          <a:stretch>
            <a:fillRect/>
          </a:stretch>
        </p:blipFill>
        <p:spPr bwMode="auto">
          <a:xfrm>
            <a:off x="4284663" y="2276475"/>
            <a:ext cx="46418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5651500" y="4103688"/>
            <a:ext cx="504825" cy="5762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893888" y="2997200"/>
            <a:ext cx="649287" cy="5762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09600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Распространение деструкции на прилежащие костные ткани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222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15907" t="39777" r="14088" b="14085"/>
          <a:stretch>
            <a:fillRect/>
          </a:stretch>
        </p:blipFill>
        <p:spPr>
          <a:xfrm>
            <a:off x="457200" y="1400175"/>
            <a:ext cx="5480050" cy="3613150"/>
          </a:xfrm>
        </p:spPr>
      </p:pic>
      <p:pic>
        <p:nvPicPr>
          <p:cNvPr id="52227" name="Рисунок 4"/>
          <p:cNvPicPr>
            <a:picLocks noChangeAspect="1"/>
          </p:cNvPicPr>
          <p:nvPr/>
        </p:nvPicPr>
        <p:blipFill>
          <a:blip r:embed="rId3"/>
          <a:srcRect l="26578" t="12193" r="21742" b="32936"/>
          <a:stretch>
            <a:fillRect/>
          </a:stretch>
        </p:blipFill>
        <p:spPr bwMode="auto">
          <a:xfrm>
            <a:off x="4643438" y="1773238"/>
            <a:ext cx="41306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2025650" y="3363913"/>
            <a:ext cx="647700" cy="5762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3787775" y="3436938"/>
            <a:ext cx="638175" cy="4746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5508625" y="3149600"/>
            <a:ext cx="647700" cy="5762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192963" y="3206750"/>
            <a:ext cx="671512" cy="58261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27063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Распространение деструкции на прилежащие костные ткани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3250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rcRect l="9579" t="38184" r="15643" b="18858"/>
          <a:stretch>
            <a:fillRect/>
          </a:stretch>
        </p:blipFill>
        <p:spPr>
          <a:xfrm>
            <a:off x="323850" y="1427163"/>
            <a:ext cx="5122863" cy="2941637"/>
          </a:xfrm>
        </p:spPr>
      </p:pic>
      <p:pic>
        <p:nvPicPr>
          <p:cNvPr id="53251" name="Рисунок 4"/>
          <p:cNvPicPr>
            <a:picLocks noChangeAspect="1"/>
          </p:cNvPicPr>
          <p:nvPr/>
        </p:nvPicPr>
        <p:blipFill>
          <a:blip r:embed="rId4"/>
          <a:srcRect l="9573" t="70627" r="15439"/>
          <a:stretch>
            <a:fillRect/>
          </a:stretch>
        </p:blipFill>
        <p:spPr bwMode="auto">
          <a:xfrm>
            <a:off x="4416425" y="1416050"/>
            <a:ext cx="4727575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Рисунок 5"/>
          <p:cNvPicPr>
            <a:picLocks noChangeAspect="1"/>
          </p:cNvPicPr>
          <p:nvPr/>
        </p:nvPicPr>
        <p:blipFill>
          <a:blip r:embed="rId5"/>
          <a:srcRect l="15366" t="69949" r="20815" b="4851"/>
          <a:stretch>
            <a:fillRect/>
          </a:stretch>
        </p:blipFill>
        <p:spPr bwMode="auto">
          <a:xfrm>
            <a:off x="2592388" y="4076700"/>
            <a:ext cx="3959225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Прямая со стрелкой 6"/>
          <p:cNvCxnSpPr/>
          <p:nvPr/>
        </p:nvCxnSpPr>
        <p:spPr>
          <a:xfrm>
            <a:off x="998538" y="2241550"/>
            <a:ext cx="649287" cy="5746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2697163" y="4546600"/>
            <a:ext cx="647700" cy="5762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5021263" y="2322513"/>
            <a:ext cx="647700" cy="5762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14375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Распространение деструкции на прилежащие костные ткани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5298" name="Рисунок 4"/>
          <p:cNvPicPr>
            <a:picLocks noChangeAspect="1"/>
          </p:cNvPicPr>
          <p:nvPr/>
        </p:nvPicPr>
        <p:blipFill>
          <a:blip r:embed="rId2"/>
          <a:srcRect l="36914" t="21733" r="17313" b="14621"/>
          <a:stretch>
            <a:fillRect/>
          </a:stretch>
        </p:blipFill>
        <p:spPr bwMode="auto">
          <a:xfrm>
            <a:off x="3349625" y="3068638"/>
            <a:ext cx="2667000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Рисунок 5"/>
          <p:cNvPicPr>
            <a:picLocks noChangeAspect="1"/>
          </p:cNvPicPr>
          <p:nvPr/>
        </p:nvPicPr>
        <p:blipFill>
          <a:blip r:embed="rId3"/>
          <a:srcRect l="26341" t="46758" r="23456" b="15118"/>
          <a:stretch>
            <a:fillRect/>
          </a:stretch>
        </p:blipFill>
        <p:spPr bwMode="auto">
          <a:xfrm>
            <a:off x="5280025" y="1417638"/>
            <a:ext cx="3406775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rcRect l="20683" t="46140" r="23631" b="15677"/>
          <a:stretch>
            <a:fillRect/>
          </a:stretch>
        </p:blipFill>
        <p:spPr>
          <a:xfrm>
            <a:off x="684213" y="1417638"/>
            <a:ext cx="3771900" cy="2587625"/>
          </a:xfr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2124075" y="3500438"/>
            <a:ext cx="503238" cy="3603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4859338" y="5300663"/>
            <a:ext cx="576262" cy="5048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6084888" y="3306763"/>
            <a:ext cx="503237" cy="3603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Заголовок 1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584200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Секвестры </a:t>
            </a:r>
          </a:p>
        </p:txBody>
      </p:sp>
      <p:pic>
        <p:nvPicPr>
          <p:cNvPr id="5632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46646" t="47623" r="18449"/>
          <a:stretch>
            <a:fillRect/>
          </a:stretch>
        </p:blipFill>
        <p:spPr>
          <a:xfrm>
            <a:off x="179388" y="671513"/>
            <a:ext cx="3249612" cy="4629150"/>
          </a:xfrm>
        </p:spPr>
      </p:pic>
      <p:pic>
        <p:nvPicPr>
          <p:cNvPr id="56323" name="Рисунок 4"/>
          <p:cNvPicPr>
            <a:picLocks noChangeAspect="1"/>
          </p:cNvPicPr>
          <p:nvPr/>
        </p:nvPicPr>
        <p:blipFill>
          <a:blip r:embed="rId3"/>
          <a:srcRect l="40981" t="46851" r="13924" b="3801"/>
          <a:stretch>
            <a:fillRect/>
          </a:stretch>
        </p:blipFill>
        <p:spPr bwMode="auto">
          <a:xfrm>
            <a:off x="3024188" y="1196975"/>
            <a:ext cx="3095625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Рисунок 5"/>
          <p:cNvPicPr>
            <a:picLocks noChangeAspect="1"/>
          </p:cNvPicPr>
          <p:nvPr/>
        </p:nvPicPr>
        <p:blipFill>
          <a:blip r:embed="rId4"/>
          <a:srcRect l="47249" t="40997" r="17314" b="20740"/>
          <a:stretch>
            <a:fillRect/>
          </a:stretch>
        </p:blipFill>
        <p:spPr bwMode="auto">
          <a:xfrm>
            <a:off x="5713413" y="671513"/>
            <a:ext cx="3251200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611188" y="2986088"/>
            <a:ext cx="587375" cy="5191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3659188" y="2349500"/>
            <a:ext cx="720725" cy="7921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6008688" y="2513013"/>
            <a:ext cx="682625" cy="3476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429000" y="1776413"/>
            <a:ext cx="720725" cy="1539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3200">
                <a:solidFill>
                  <a:srgbClr val="000000"/>
                </a:solidFill>
                <a:cs typeface="Arial" charset="0"/>
              </a:rPr>
              <a:t>Эпидемиология </a:t>
            </a:r>
          </a:p>
        </p:txBody>
      </p:sp>
      <p:sp>
        <p:nvSpPr>
          <p:cNvPr id="19458" name="Объект 2"/>
          <p:cNvSpPr txBox="1">
            <a:spLocks/>
          </p:cNvSpPr>
          <p:nvPr/>
        </p:nvSpPr>
        <p:spPr bwMode="auto">
          <a:xfrm>
            <a:off x="457200" y="139065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В связи с особенностью регистрации пациентов в РФ при сочетании туберкулеза лёгочной и внелегочной локализации экстраторакальная локализация не регистрируется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2000">
              <a:solidFill>
                <a:srgbClr val="000000"/>
              </a:solidFill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2000">
              <a:solidFill>
                <a:srgbClr val="000000"/>
              </a:solidFill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 b="1">
                <a:solidFill>
                  <a:srgbClr val="000000"/>
                </a:solidFill>
                <a:cs typeface="Arial" charset="0"/>
              </a:rPr>
              <a:t>Более 50% </a:t>
            </a:r>
            <a:r>
              <a:rPr lang="ru-RU" sz="2000">
                <a:solidFill>
                  <a:srgbClr val="000000"/>
                </a:solidFill>
                <a:cs typeface="Arial" charset="0"/>
              </a:rPr>
              <a:t>пациентов с ВТ имеют </a:t>
            </a:r>
            <a:r>
              <a:rPr lang="ru-RU" sz="2000" b="1">
                <a:solidFill>
                  <a:srgbClr val="000000"/>
                </a:solidFill>
                <a:cs typeface="Arial" charset="0"/>
              </a:rPr>
              <a:t>легочную</a:t>
            </a:r>
            <a:r>
              <a:rPr lang="ru-RU" sz="2000">
                <a:solidFill>
                  <a:srgbClr val="000000"/>
                </a:solidFill>
                <a:cs typeface="Arial" charset="0"/>
              </a:rPr>
              <a:t> локализацию процесса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2000">
              <a:solidFill>
                <a:srgbClr val="000000"/>
              </a:solidFill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2000">
              <a:solidFill>
                <a:srgbClr val="000000"/>
              </a:solidFill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320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Деформации позвоночника</a:t>
            </a:r>
          </a:p>
        </p:txBody>
      </p:sp>
      <p:pic>
        <p:nvPicPr>
          <p:cNvPr id="5734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46239" t="1591" r="10606" b="25224"/>
          <a:stretch>
            <a:fillRect/>
          </a:stretch>
        </p:blipFill>
        <p:spPr>
          <a:xfrm>
            <a:off x="1046163" y="908050"/>
            <a:ext cx="2811462" cy="4619625"/>
          </a:xfrm>
        </p:spPr>
      </p:pic>
      <p:pic>
        <p:nvPicPr>
          <p:cNvPr id="57347" name="Рисунок 4"/>
          <p:cNvPicPr>
            <a:picLocks noChangeAspect="1"/>
          </p:cNvPicPr>
          <p:nvPr/>
        </p:nvPicPr>
        <p:blipFill>
          <a:blip r:embed="rId3"/>
          <a:srcRect l="30978" r="29193" b="62531"/>
          <a:stretch>
            <a:fillRect/>
          </a:stretch>
        </p:blipFill>
        <p:spPr bwMode="auto">
          <a:xfrm>
            <a:off x="4921250" y="904875"/>
            <a:ext cx="388937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TextBox 5"/>
          <p:cNvSpPr txBox="1">
            <a:spLocks noChangeArrowheads="1"/>
          </p:cNvSpPr>
          <p:nvPr/>
        </p:nvSpPr>
        <p:spPr bwMode="auto">
          <a:xfrm>
            <a:off x="877888" y="5565775"/>
            <a:ext cx="34956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Кифотическая деформация</a:t>
            </a:r>
          </a:p>
        </p:txBody>
      </p:sp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5059363" y="5565775"/>
            <a:ext cx="37226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Сколиотическая деформация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Заголовок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563562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Деформации позвоночника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837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39346" t="11983" r="15254" b="10619"/>
          <a:stretch>
            <a:fillRect/>
          </a:stretch>
        </p:blipFill>
        <p:spPr>
          <a:xfrm>
            <a:off x="952500" y="679450"/>
            <a:ext cx="3168650" cy="5137150"/>
          </a:xfrm>
        </p:spPr>
      </p:pic>
      <p:pic>
        <p:nvPicPr>
          <p:cNvPr id="58371" name="Рисунок 4"/>
          <p:cNvPicPr>
            <a:picLocks noChangeAspect="1"/>
          </p:cNvPicPr>
          <p:nvPr/>
        </p:nvPicPr>
        <p:blipFill>
          <a:blip r:embed="rId3"/>
          <a:srcRect l="28053" t="11992" r="26173" b="9142"/>
          <a:stretch>
            <a:fillRect/>
          </a:stretch>
        </p:blipFill>
        <p:spPr bwMode="auto">
          <a:xfrm>
            <a:off x="4883150" y="677863"/>
            <a:ext cx="3135313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2663825" y="5789613"/>
            <a:ext cx="4154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Смешанная кифосколиотическая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654300" y="1579563"/>
            <a:ext cx="792163" cy="187166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2573338" y="3433763"/>
            <a:ext cx="863600" cy="18256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5870575" y="1652588"/>
            <a:ext cx="215900" cy="10541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834063" y="3657600"/>
            <a:ext cx="252412" cy="12001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870575" y="2692400"/>
            <a:ext cx="215900" cy="9890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Деформации позвоночника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939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63900" y="908050"/>
            <a:ext cx="5692775" cy="4014788"/>
          </a:xfrm>
        </p:spPr>
      </p:pic>
      <p:pic>
        <p:nvPicPr>
          <p:cNvPr id="59395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775" y="2578100"/>
            <a:ext cx="5680075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Box 5"/>
          <p:cNvSpPr txBox="1">
            <a:spLocks noChangeArrowheads="1"/>
          </p:cNvSpPr>
          <p:nvPr/>
        </p:nvSpPr>
        <p:spPr bwMode="auto">
          <a:xfrm>
            <a:off x="5746750" y="5240338"/>
            <a:ext cx="35353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>
                <a:cs typeface="Arial" charset="0"/>
              </a:rPr>
              <a:t>Спондилит с детства</a:t>
            </a:r>
            <a:r>
              <a:rPr lang="en-US" sz="2000">
                <a:cs typeface="Arial" charset="0"/>
              </a:rPr>
              <a:t>. </a:t>
            </a:r>
            <a:endParaRPr lang="ru-RU" sz="2000">
              <a:cs typeface="Arial" charset="0"/>
            </a:endParaRPr>
          </a:p>
          <a:p>
            <a:pPr algn="ctr"/>
            <a:r>
              <a:rPr lang="ru-RU" sz="2000">
                <a:cs typeface="Arial" charset="0"/>
              </a:rPr>
              <a:t>Блок тел на уровне </a:t>
            </a:r>
            <a:r>
              <a:rPr lang="en-US" sz="2000">
                <a:cs typeface="Arial" charset="0"/>
              </a:rPr>
              <a:t>Th7-L3</a:t>
            </a:r>
            <a:r>
              <a:rPr lang="ru-RU" sz="2000">
                <a:cs typeface="Arial" charset="0"/>
              </a:rPr>
              <a:t>.</a:t>
            </a:r>
          </a:p>
        </p:txBody>
      </p:sp>
      <p:sp>
        <p:nvSpPr>
          <p:cNvPr id="59397" name="TextBox 6"/>
          <p:cNvSpPr txBox="1">
            <a:spLocks noChangeArrowheads="1"/>
          </p:cNvSpPr>
          <p:nvPr/>
        </p:nvSpPr>
        <p:spPr bwMode="auto">
          <a:xfrm>
            <a:off x="5049838" y="5948363"/>
            <a:ext cx="469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L3</a:t>
            </a:r>
            <a:endParaRPr lang="ru-RU" sz="20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8" name="Прямоугольник 7"/>
          <p:cNvSpPr>
            <a:spLocks noChangeArrowheads="1"/>
          </p:cNvSpPr>
          <p:nvPr/>
        </p:nvSpPr>
        <p:spPr bwMode="auto">
          <a:xfrm>
            <a:off x="5148263" y="3489325"/>
            <a:ext cx="598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Th7</a:t>
            </a:r>
            <a:endParaRPr lang="ru-RU" sz="20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4716463" y="5373688"/>
            <a:ext cx="431800" cy="5635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4794250" y="3889375"/>
            <a:ext cx="333375" cy="6127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14-рис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5963" y="908050"/>
            <a:ext cx="2663825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900113" y="0"/>
            <a:ext cx="77041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400" b="1" i="1"/>
              <a:t>Ортопедические последствия туберкулёзного спондилита раннего детства.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3132138" y="4221163"/>
            <a:ext cx="295275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 i="1"/>
              <a:t>СКТ. Блок тел позвонков </a:t>
            </a:r>
            <a:r>
              <a:rPr lang="en-US" altLang="ru-RU" b="1" i="1"/>
              <a:t>Th7-L2</a:t>
            </a:r>
            <a:r>
              <a:rPr lang="ru-RU" altLang="ru-RU" b="1" i="1"/>
              <a:t>,</a:t>
            </a:r>
            <a:r>
              <a:rPr lang="en-US" altLang="ru-RU" b="1" i="1"/>
              <a:t> </a:t>
            </a:r>
            <a:r>
              <a:rPr lang="ru-RU" altLang="ru-RU" b="1" i="1"/>
              <a:t>лордозирование скатов кифоза.</a:t>
            </a:r>
            <a:endParaRPr lang="en-US" altLang="ru-RU" b="1" i="1"/>
          </a:p>
          <a:p>
            <a:pPr>
              <a:spcBef>
                <a:spcPct val="50000"/>
              </a:spcBef>
            </a:pPr>
            <a:endParaRPr lang="ru-RU" altLang="ru-RU" b="1" i="1"/>
          </a:p>
        </p:txBody>
      </p:sp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5713413" y="3336925"/>
            <a:ext cx="3311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 i="1"/>
              <a:t>МРТ </a:t>
            </a:r>
            <a:r>
              <a:rPr lang="en-US" altLang="ru-RU" b="1" i="1"/>
              <a:t>(</a:t>
            </a:r>
            <a:r>
              <a:rPr lang="ru-RU" altLang="ru-RU" b="1" i="1"/>
              <a:t>другое наблюдение</a:t>
            </a:r>
            <a:r>
              <a:rPr lang="en-US" altLang="ru-RU" sz="1600" b="1" i="1"/>
              <a:t>)</a:t>
            </a:r>
            <a:endParaRPr lang="ru-RU" altLang="ru-RU" sz="1600" b="1" i="1"/>
          </a:p>
        </p:txBody>
      </p:sp>
      <p:grpSp>
        <p:nvGrpSpPr>
          <p:cNvPr id="60421" name="Group 6"/>
          <p:cNvGrpSpPr>
            <a:grpSpLocks/>
          </p:cNvGrpSpPr>
          <p:nvPr/>
        </p:nvGrpSpPr>
        <p:grpSpPr bwMode="auto">
          <a:xfrm>
            <a:off x="2987675" y="908050"/>
            <a:ext cx="2590800" cy="2671763"/>
            <a:chOff x="204" y="935"/>
            <a:chExt cx="2948" cy="2228"/>
          </a:xfrm>
        </p:grpSpPr>
        <p:pic>
          <p:nvPicPr>
            <p:cNvPr id="60428" name="Picture 7" descr="Кузнецова Г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4" y="935"/>
              <a:ext cx="2948" cy="2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9" name="Rectangle 8"/>
            <p:cNvSpPr>
              <a:spLocks noChangeArrowheads="1"/>
            </p:cNvSpPr>
            <p:nvPr/>
          </p:nvSpPr>
          <p:spPr bwMode="auto">
            <a:xfrm>
              <a:off x="2517" y="1071"/>
              <a:ext cx="590" cy="4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pic>
        <p:nvPicPr>
          <p:cNvPr id="60422" name="Picture 9" descr="Рисунок 35 0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908050"/>
            <a:ext cx="2409825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34950" y="3938588"/>
            <a:ext cx="3563938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 i="1"/>
              <a:t>Спинной мозг фиксирован к углу кифоза рубцовыми изменениями и нервными корешками. Дорзально остаётся достаточное пространство, занятое жировой и рубцовой тканью.</a:t>
            </a:r>
          </a:p>
          <a:p>
            <a:pPr>
              <a:spcBef>
                <a:spcPct val="50000"/>
              </a:spcBef>
            </a:pPr>
            <a:r>
              <a:rPr lang="ru-RU" altLang="ru-RU" sz="1600" b="1" i="1"/>
              <a:t>(</a:t>
            </a:r>
            <a:r>
              <a:rPr lang="ru-RU" altLang="ru-RU" sz="1200" b="1" i="1"/>
              <a:t>Анатомический</a:t>
            </a:r>
            <a:r>
              <a:rPr lang="ru-RU" altLang="ru-RU" sz="1200" i="1"/>
              <a:t> препарат ЛИХТа</a:t>
            </a:r>
            <a:r>
              <a:rPr lang="ru-RU" altLang="ru-RU" sz="1600" i="1"/>
              <a:t>)</a:t>
            </a:r>
            <a:endParaRPr lang="ru-RU" altLang="ru-RU" b="1" i="1"/>
          </a:p>
        </p:txBody>
      </p:sp>
      <p:pic>
        <p:nvPicPr>
          <p:cNvPr id="60424" name="Picture 11" descr="Кузнецова акс грудная полость00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25" y="3789363"/>
            <a:ext cx="20161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5" name="Text Box 12"/>
          <p:cNvSpPr txBox="1">
            <a:spLocks noChangeArrowheads="1"/>
          </p:cNvSpPr>
          <p:nvPr/>
        </p:nvSpPr>
        <p:spPr bwMode="auto">
          <a:xfrm>
            <a:off x="2700338" y="5661025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60426" name="Text Box 13"/>
          <p:cNvSpPr txBox="1">
            <a:spLocks noChangeArrowheads="1"/>
          </p:cNvSpPr>
          <p:nvPr/>
        </p:nvSpPr>
        <p:spPr bwMode="auto">
          <a:xfrm>
            <a:off x="7667625" y="4076700"/>
            <a:ext cx="2378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200"/>
              <a:t> </a:t>
            </a:r>
          </a:p>
        </p:txBody>
      </p:sp>
      <p:sp>
        <p:nvSpPr>
          <p:cNvPr id="60427" name="Text Box 26"/>
          <p:cNvSpPr txBox="1">
            <a:spLocks noChangeArrowheads="1"/>
          </p:cNvSpPr>
          <p:nvPr/>
        </p:nvSpPr>
        <p:spPr bwMode="auto">
          <a:xfrm>
            <a:off x="7542213" y="3910013"/>
            <a:ext cx="16922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400" b="1">
                <a:latin typeface="Tahoma" pitchFamily="34" charset="0"/>
              </a:rPr>
              <a:t>СКТ </a:t>
            </a:r>
            <a:r>
              <a:rPr lang="en-US" altLang="ru-RU" sz="1400" b="1">
                <a:latin typeface="Tahoma" pitchFamily="34" charset="0"/>
              </a:rPr>
              <a:t>Ax</a:t>
            </a:r>
            <a:r>
              <a:rPr lang="ru-RU" altLang="ru-RU" sz="1400" b="1">
                <a:latin typeface="Tahoma" pitchFamily="34" charset="0"/>
              </a:rPr>
              <a:t> -</a:t>
            </a:r>
            <a:r>
              <a:rPr lang="en-US" altLang="ru-RU" sz="1400" b="1">
                <a:latin typeface="Tahoma" pitchFamily="34" charset="0"/>
              </a:rPr>
              <a:t> </a:t>
            </a:r>
            <a:r>
              <a:rPr lang="ru-RU" altLang="ru-RU" sz="1400" b="1">
                <a:latin typeface="Tahoma" pitchFamily="34" charset="0"/>
              </a:rPr>
              <a:t>грудная полость при грубом кифозе.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 descr="Схема детска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052513"/>
            <a:ext cx="1770063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3" descr="Препарат 4  детский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1484313"/>
            <a:ext cx="2243138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107950"/>
            <a:ext cx="8229600" cy="849313"/>
          </a:xfrm>
        </p:spPr>
        <p:txBody>
          <a:bodyPr/>
          <a:lstStyle/>
          <a:p>
            <a:pPr eaLnBrk="1" hangingPunct="1"/>
            <a:r>
              <a:rPr lang="ru-RU" altLang="ru-RU" sz="2000" b="1" i="1" smtClean="0"/>
              <a:t>Туберкулезный спондилит раннего детского</a:t>
            </a:r>
            <a:r>
              <a:rPr lang="ru-RU" altLang="ru-RU" sz="2400" b="1" i="1" smtClean="0"/>
              <a:t> </a:t>
            </a:r>
            <a:r>
              <a:rPr lang="ru-RU" altLang="ru-RU" sz="2000" b="1" i="1" smtClean="0"/>
              <a:t>возраста</a:t>
            </a:r>
            <a:r>
              <a:rPr lang="ru-RU" altLang="ru-RU" sz="2400" smtClean="0"/>
              <a:t/>
            </a:r>
            <a:br>
              <a:rPr lang="ru-RU" altLang="ru-RU" sz="2400" smtClean="0"/>
            </a:br>
            <a:r>
              <a:rPr lang="ru-RU" altLang="ru-RU" sz="2400" smtClean="0"/>
              <a:t> </a:t>
            </a:r>
            <a:r>
              <a:rPr lang="ru-RU" altLang="ru-RU" sz="1800" smtClean="0"/>
              <a:t>( Пути формирования кифоза)</a:t>
            </a:r>
          </a:p>
        </p:txBody>
      </p:sp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179388" y="4941888"/>
            <a:ext cx="1368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 i="1"/>
              <a:t>Схема</a:t>
            </a:r>
          </a:p>
        </p:txBody>
      </p:sp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1763713" y="4941888"/>
            <a:ext cx="32400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b="1" i="1"/>
              <a:t>A</a:t>
            </a:r>
            <a:r>
              <a:rPr lang="ru-RU" altLang="ru-RU" b="1" i="1"/>
              <a:t>натомический препарат</a:t>
            </a:r>
            <a:r>
              <a:rPr lang="ru-RU" altLang="ru-RU"/>
              <a:t> </a:t>
            </a:r>
            <a:r>
              <a:rPr lang="ru-RU" altLang="ru-RU" sz="1600" i="1"/>
              <a:t>СПб НИИФ</a:t>
            </a:r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4470400" y="1484313"/>
            <a:ext cx="4608513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/>
              <a:t>У детей  с рождения -  до  6-7 лет сохраняется ростковая зона между телами позвонков и их дугами (В.И. Садофьева, 1990)</a:t>
            </a:r>
          </a:p>
          <a:p>
            <a:pPr>
              <a:spcBef>
                <a:spcPct val="50000"/>
              </a:spcBef>
            </a:pPr>
            <a:r>
              <a:rPr lang="ru-RU" altLang="ru-RU" b="1"/>
              <a:t>Тотальное разрушение тела позвонка в этом возрастном периоде приводит к смещению освободившейся дуги кзади и резкому сближению соседних позвонков между собой с формрованием кифоза. Разрушение нескольких позвонков ведет к образованию грубых кифозов. (К.Н.Коваленко,О.В.Мальченко 1986)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5" name="Group 13"/>
          <p:cNvGrpSpPr>
            <a:grpSpLocks/>
          </p:cNvGrpSpPr>
          <p:nvPr/>
        </p:nvGrpSpPr>
        <p:grpSpPr bwMode="auto">
          <a:xfrm>
            <a:off x="4643438" y="2781300"/>
            <a:ext cx="4248150" cy="2943225"/>
            <a:chOff x="2880" y="1616"/>
            <a:chExt cx="2676" cy="1854"/>
          </a:xfrm>
        </p:grpSpPr>
        <p:pic>
          <p:nvPicPr>
            <p:cNvPr id="62474" name="Picture 6" descr="Федосеенко Маша сагитал второй000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0" y="1616"/>
              <a:ext cx="2676" cy="1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5" name="Rectangle 12"/>
            <p:cNvSpPr>
              <a:spLocks noChangeArrowheads="1"/>
            </p:cNvSpPr>
            <p:nvPr/>
          </p:nvSpPr>
          <p:spPr bwMode="auto">
            <a:xfrm>
              <a:off x="5057" y="1706"/>
              <a:ext cx="499" cy="4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sp>
        <p:nvSpPr>
          <p:cNvPr id="62466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8569325" cy="314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 i="1"/>
              <a:t>Девочка 2г.10 мес. В июне  201</a:t>
            </a:r>
            <a:r>
              <a:rPr lang="en-US" altLang="ru-RU" sz="1600" b="1" i="1"/>
              <a:t>3</a:t>
            </a:r>
            <a:r>
              <a:rPr lang="ru-RU" altLang="ru-RU" sz="1600" b="1" i="1"/>
              <a:t>г. -  утомляемость, фебрильная температура, кифотическая деформация, диагноз  ортопеда «сколиоз» - назначен массаж, амплипульс. С </a:t>
            </a:r>
            <a:r>
              <a:rPr lang="en-US" altLang="ru-RU" sz="1600" b="1" i="1"/>
              <a:t>XII</a:t>
            </a:r>
            <a:r>
              <a:rPr lang="ru-RU" altLang="ru-RU" sz="1600" b="1" i="1"/>
              <a:t>-1</a:t>
            </a:r>
            <a:r>
              <a:rPr lang="en-US" altLang="ru-RU" sz="1600" b="1" i="1"/>
              <a:t>3 </a:t>
            </a:r>
            <a:r>
              <a:rPr lang="ru-RU" altLang="ru-RU" sz="1600" b="1" i="1"/>
              <a:t>перестала ходить. Консультация фтизиатра 09.01.14. Прямой контакт с дедом (Т.Л. МБТ+) до 1г.3 мес. По контакту  ранее не обследовалась.</a:t>
            </a:r>
          </a:p>
          <a:p>
            <a:pPr>
              <a:spcBef>
                <a:spcPct val="50000"/>
              </a:spcBef>
            </a:pPr>
            <a:r>
              <a:rPr lang="en-US" altLang="ru-RU" sz="1600" b="1" i="1"/>
              <a:t>   </a:t>
            </a:r>
            <a:r>
              <a:rPr lang="ru-RU" altLang="ru-RU" sz="1600" b="1" i="1"/>
              <a:t>Первичный генерализованный Т бронхо-пульмональной группы в фазе кальцинации, плеврит. Т.Спондилит Тн 7-10, паравертебральный абсцесс с прорастанием в легкое, эпидуральный абсцесс с включенем секвестров. Сформировался кифоз.</a:t>
            </a:r>
          </a:p>
          <a:p>
            <a:pPr>
              <a:spcBef>
                <a:spcPct val="50000"/>
              </a:spcBef>
            </a:pPr>
            <a:endParaRPr lang="ru-RU" altLang="ru-RU" sz="1600" b="1" i="1"/>
          </a:p>
          <a:p>
            <a:pPr>
              <a:spcBef>
                <a:spcPct val="50000"/>
              </a:spcBef>
            </a:pPr>
            <a:endParaRPr lang="ru-RU" altLang="ru-RU" sz="1600" b="1" i="1"/>
          </a:p>
        </p:txBody>
      </p:sp>
      <p:grpSp>
        <p:nvGrpSpPr>
          <p:cNvPr id="62467" name="Group 9"/>
          <p:cNvGrpSpPr>
            <a:grpSpLocks/>
          </p:cNvGrpSpPr>
          <p:nvPr/>
        </p:nvGrpSpPr>
        <p:grpSpPr bwMode="auto">
          <a:xfrm>
            <a:off x="250825" y="2781300"/>
            <a:ext cx="3097213" cy="2146300"/>
            <a:chOff x="158" y="1616"/>
            <a:chExt cx="1951" cy="1352"/>
          </a:xfrm>
        </p:grpSpPr>
        <p:pic>
          <p:nvPicPr>
            <p:cNvPr id="62472" name="Picture 5" descr="Федосеенко Машща коронар абсцесс-эмпиема000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" y="1616"/>
              <a:ext cx="1951" cy="1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1701" y="1661"/>
              <a:ext cx="408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62468" name="Group 11"/>
          <p:cNvGrpSpPr>
            <a:grpSpLocks/>
          </p:cNvGrpSpPr>
          <p:nvPr/>
        </p:nvGrpSpPr>
        <p:grpSpPr bwMode="auto">
          <a:xfrm>
            <a:off x="3203575" y="3573463"/>
            <a:ext cx="2519363" cy="2519362"/>
            <a:chOff x="2018" y="2251"/>
            <a:chExt cx="1587" cy="1587"/>
          </a:xfrm>
        </p:grpSpPr>
        <p:pic>
          <p:nvPicPr>
            <p:cNvPr id="62470" name="Picture 7" descr="Фадеенко акс абсцесс эмпиема секвестры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18" y="2251"/>
              <a:ext cx="1587" cy="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1" name="Rectangle 10"/>
            <p:cNvSpPr>
              <a:spLocks noChangeArrowheads="1"/>
            </p:cNvSpPr>
            <p:nvPr/>
          </p:nvSpPr>
          <p:spPr bwMode="auto">
            <a:xfrm>
              <a:off x="3198" y="2296"/>
              <a:ext cx="362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sp>
        <p:nvSpPr>
          <p:cNvPr id="62469" name="Text Box 14"/>
          <p:cNvSpPr txBox="1">
            <a:spLocks noChangeArrowheads="1"/>
          </p:cNvSpPr>
          <p:nvPr/>
        </p:nvSpPr>
        <p:spPr bwMode="auto">
          <a:xfrm>
            <a:off x="323850" y="5445125"/>
            <a:ext cx="1871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>
                <a:latin typeface="Tahoma" pitchFamily="34" charset="0"/>
              </a:rPr>
              <a:t>СКТ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Абсцессы</a:t>
            </a:r>
          </a:p>
        </p:txBody>
      </p:sp>
      <p:pic>
        <p:nvPicPr>
          <p:cNvPr id="63490" name="Рисунок 4"/>
          <p:cNvPicPr>
            <a:picLocks noChangeAspect="1"/>
          </p:cNvPicPr>
          <p:nvPr/>
        </p:nvPicPr>
        <p:blipFill>
          <a:blip r:embed="rId2"/>
          <a:srcRect l="21489" r="16496" b="37387"/>
          <a:stretch>
            <a:fillRect/>
          </a:stretch>
        </p:blipFill>
        <p:spPr bwMode="auto">
          <a:xfrm>
            <a:off x="4852988" y="892175"/>
            <a:ext cx="3859212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rcRect l="24490" t="39975" r="22209" b="17088"/>
          <a:stretch>
            <a:fillRect/>
          </a:stretch>
        </p:blipFill>
        <p:spPr>
          <a:xfrm>
            <a:off x="457200" y="1773238"/>
            <a:ext cx="4503738" cy="3627437"/>
          </a:xfrm>
        </p:spPr>
      </p:pic>
      <p:cxnSp>
        <p:nvCxnSpPr>
          <p:cNvPr id="6" name="Прямая со стрелкой 5"/>
          <p:cNvCxnSpPr/>
          <p:nvPr/>
        </p:nvCxnSpPr>
        <p:spPr>
          <a:xfrm>
            <a:off x="1619250" y="2016125"/>
            <a:ext cx="377825" cy="5397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5940425" y="2060575"/>
            <a:ext cx="558800" cy="5905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4" name="TextBox 11"/>
          <p:cNvSpPr txBox="1">
            <a:spLocks noChangeArrowheads="1"/>
          </p:cNvSpPr>
          <p:nvPr/>
        </p:nvSpPr>
        <p:spPr bwMode="auto">
          <a:xfrm>
            <a:off x="1258888" y="5454650"/>
            <a:ext cx="2505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Превертебральные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Абсцессы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6451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2275" t="47729" r="14085" b="10905"/>
          <a:stretch>
            <a:fillRect/>
          </a:stretch>
        </p:blipFill>
        <p:spPr>
          <a:xfrm>
            <a:off x="179388" y="1268413"/>
            <a:ext cx="4430712" cy="2881312"/>
          </a:xfrm>
        </p:spPr>
      </p:pic>
      <p:pic>
        <p:nvPicPr>
          <p:cNvPr id="64515" name="Рисунок 4"/>
          <p:cNvPicPr>
            <a:picLocks noChangeAspect="1"/>
          </p:cNvPicPr>
          <p:nvPr/>
        </p:nvPicPr>
        <p:blipFill>
          <a:blip r:embed="rId3"/>
          <a:srcRect l="25102" r="17314" b="35316"/>
          <a:stretch>
            <a:fillRect/>
          </a:stretch>
        </p:blipFill>
        <p:spPr bwMode="auto">
          <a:xfrm>
            <a:off x="4932363" y="977900"/>
            <a:ext cx="3992562" cy="491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7740650" y="2708275"/>
            <a:ext cx="503238" cy="5810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3059113" y="1622425"/>
            <a:ext cx="504825" cy="58261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971550" y="1914525"/>
            <a:ext cx="515938" cy="469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5621338" y="2625725"/>
            <a:ext cx="377825" cy="5397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0" name="TextBox 12"/>
          <p:cNvSpPr txBox="1">
            <a:spLocks noChangeArrowheads="1"/>
          </p:cNvSpPr>
          <p:nvPr/>
        </p:nvSpPr>
        <p:spPr bwMode="auto">
          <a:xfrm>
            <a:off x="1208088" y="4921250"/>
            <a:ext cx="2646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Паравертебральные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Абсцессы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65538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0020" t="30229" r="16341" b="7722"/>
          <a:stretch>
            <a:fillRect/>
          </a:stretch>
        </p:blipFill>
        <p:spPr>
          <a:xfrm>
            <a:off x="539750" y="1196975"/>
            <a:ext cx="4537075" cy="4422775"/>
          </a:xfrm>
        </p:spPr>
      </p:pic>
      <p:pic>
        <p:nvPicPr>
          <p:cNvPr id="65539" name="Рисунок 4"/>
          <p:cNvPicPr>
            <a:picLocks noChangeAspect="1"/>
          </p:cNvPicPr>
          <p:nvPr/>
        </p:nvPicPr>
        <p:blipFill>
          <a:blip r:embed="rId3"/>
          <a:srcRect l="14241" t="10500" r="12778" b="21251"/>
          <a:stretch>
            <a:fillRect/>
          </a:stretch>
        </p:blipFill>
        <p:spPr bwMode="auto">
          <a:xfrm>
            <a:off x="5651500" y="1171575"/>
            <a:ext cx="295275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1616075" y="5724525"/>
            <a:ext cx="26463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Перивертебральные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1547813" y="1700213"/>
            <a:ext cx="515937" cy="4714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7740650" y="3173413"/>
            <a:ext cx="576263" cy="5762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886450" y="3173413"/>
            <a:ext cx="515938" cy="469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779838" y="2276475"/>
            <a:ext cx="431800" cy="4841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Абсцессы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6656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5455" t="50912" r="22041" b="10904"/>
          <a:stretch>
            <a:fillRect/>
          </a:stretch>
        </p:blipFill>
        <p:spPr>
          <a:xfrm>
            <a:off x="314325" y="908050"/>
            <a:ext cx="5248275" cy="3816350"/>
          </a:xfrm>
        </p:spPr>
      </p:pic>
      <p:pic>
        <p:nvPicPr>
          <p:cNvPr id="66563" name="Рисунок 4"/>
          <p:cNvPicPr>
            <a:picLocks noChangeAspect="1"/>
          </p:cNvPicPr>
          <p:nvPr/>
        </p:nvPicPr>
        <p:blipFill>
          <a:blip r:embed="rId3"/>
          <a:srcRect l="41344" t="32562" r="11407"/>
          <a:stretch>
            <a:fillRect/>
          </a:stretch>
        </p:blipFill>
        <p:spPr bwMode="auto">
          <a:xfrm>
            <a:off x="5292725" y="908050"/>
            <a:ext cx="3282950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1801813" y="3375025"/>
            <a:ext cx="731837" cy="3206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7524750" y="3713163"/>
            <a:ext cx="627063" cy="5445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6" name="TextBox 9"/>
          <p:cNvSpPr txBox="1">
            <a:spLocks noChangeArrowheads="1"/>
          </p:cNvSpPr>
          <p:nvPr/>
        </p:nvSpPr>
        <p:spPr bwMode="auto">
          <a:xfrm>
            <a:off x="2036763" y="4941888"/>
            <a:ext cx="19605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cs typeface="Arial" charset="0"/>
              </a:rPr>
              <a:t>Эпидуральные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b="7097"/>
          <a:stretch>
            <a:fillRect/>
          </a:stretch>
        </p:blipFill>
        <p:spPr>
          <a:xfrm>
            <a:off x="384175" y="773113"/>
            <a:ext cx="8147050" cy="4681537"/>
          </a:xfrm>
        </p:spPr>
      </p:pic>
      <p:sp>
        <p:nvSpPr>
          <p:cNvPr id="20482" name="Прямоугольник 4"/>
          <p:cNvSpPr>
            <a:spLocks noChangeArrowheads="1"/>
          </p:cNvSpPr>
          <p:nvPr/>
        </p:nvSpPr>
        <p:spPr bwMode="auto">
          <a:xfrm>
            <a:off x="2981325" y="188913"/>
            <a:ext cx="3263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ru-RU" sz="3200">
                <a:solidFill>
                  <a:srgbClr val="000000"/>
                </a:solidFill>
              </a:rPr>
              <a:t>Эпидемиология</a:t>
            </a:r>
            <a:r>
              <a:rPr lang="ru-RU">
                <a:solidFill>
                  <a:srgbClr val="000000"/>
                </a:solidFill>
              </a:rPr>
              <a:t> </a:t>
            </a:r>
            <a:endParaRPr lang="ru-RU"/>
          </a:p>
        </p:txBody>
      </p:sp>
      <p:sp>
        <p:nvSpPr>
          <p:cNvPr id="20483" name="Прямоугольник 5"/>
          <p:cNvSpPr>
            <a:spLocks noChangeArrowheads="1"/>
          </p:cNvSpPr>
          <p:nvPr/>
        </p:nvSpPr>
        <p:spPr bwMode="auto">
          <a:xfrm>
            <a:off x="4140200" y="5949950"/>
            <a:ext cx="4572000" cy="768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100" b="1" i="1">
                <a:solidFill>
                  <a:srgbClr val="000000"/>
                </a:solidFill>
              </a:rPr>
              <a:t>(Туберкулез в Российской Федерации, 2012/2013/2014 гг. Аналитический обзор статистических показателей, используемых в Российской Федерации и в мире. – М., 2015. – 312 с.)</a:t>
            </a:r>
            <a:endParaRPr lang="ru-RU"/>
          </a:p>
        </p:txBody>
      </p:sp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2195513" y="5454650"/>
            <a:ext cx="41481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ru-RU"/>
              <a:t>Структура внелегочного туберкулеза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Абсцессы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6758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20500" t="45361" r="24835" b="6909"/>
          <a:stretch>
            <a:fillRect/>
          </a:stretch>
        </p:blipFill>
        <p:spPr>
          <a:xfrm>
            <a:off x="323850" y="3308350"/>
            <a:ext cx="2592388" cy="3240088"/>
          </a:xfrm>
        </p:spPr>
      </p:pic>
      <p:pic>
        <p:nvPicPr>
          <p:cNvPr id="67587" name="Рисунок 4"/>
          <p:cNvPicPr>
            <a:picLocks noChangeAspect="1"/>
          </p:cNvPicPr>
          <p:nvPr/>
        </p:nvPicPr>
        <p:blipFill>
          <a:blip r:embed="rId3"/>
          <a:srcRect l="19315" t="44890" r="29007" b="18196"/>
          <a:stretch>
            <a:fillRect/>
          </a:stretch>
        </p:blipFill>
        <p:spPr bwMode="auto">
          <a:xfrm>
            <a:off x="323850" y="869950"/>
            <a:ext cx="313848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Рисунок 5"/>
          <p:cNvPicPr>
            <a:picLocks noChangeAspect="1"/>
          </p:cNvPicPr>
          <p:nvPr/>
        </p:nvPicPr>
        <p:blipFill>
          <a:blip r:embed="rId4"/>
          <a:srcRect l="23624" t="47249" r="26173" b="18791"/>
          <a:stretch>
            <a:fillRect/>
          </a:stretch>
        </p:blipFill>
        <p:spPr bwMode="auto">
          <a:xfrm>
            <a:off x="3662363" y="869950"/>
            <a:ext cx="3314700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Рисунок 6"/>
          <p:cNvPicPr>
            <a:picLocks noChangeAspect="1"/>
          </p:cNvPicPr>
          <p:nvPr/>
        </p:nvPicPr>
        <p:blipFill>
          <a:blip r:embed="rId5"/>
          <a:srcRect l="44296" t="28268" r="17313" b="325"/>
          <a:stretch>
            <a:fillRect/>
          </a:stretch>
        </p:blipFill>
        <p:spPr bwMode="auto">
          <a:xfrm>
            <a:off x="6699250" y="2581275"/>
            <a:ext cx="2260600" cy="399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Рисунок 7"/>
          <p:cNvPicPr>
            <a:picLocks noChangeAspect="1"/>
          </p:cNvPicPr>
          <p:nvPr/>
        </p:nvPicPr>
        <p:blipFill>
          <a:blip r:embed="rId6"/>
          <a:srcRect l="27852" t="23610" r="26375" b="11191"/>
          <a:stretch>
            <a:fillRect/>
          </a:stretch>
        </p:blipFill>
        <p:spPr bwMode="auto">
          <a:xfrm>
            <a:off x="3851275" y="3206750"/>
            <a:ext cx="2490788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Прямая со стрелкой 8"/>
          <p:cNvCxnSpPr/>
          <p:nvPr/>
        </p:nvCxnSpPr>
        <p:spPr>
          <a:xfrm>
            <a:off x="611188" y="1263650"/>
            <a:ext cx="444500" cy="2714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388938" y="4676775"/>
            <a:ext cx="444500" cy="2698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2767013" y="1260475"/>
            <a:ext cx="296862" cy="4064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2335213" y="4676775"/>
            <a:ext cx="431800" cy="3730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4140200" y="2205038"/>
            <a:ext cx="522288" cy="4048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5797550" y="5300663"/>
            <a:ext cx="465138" cy="342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8686800" y="4957763"/>
            <a:ext cx="192088" cy="736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>
            <a:off x="6243638" y="1947863"/>
            <a:ext cx="344487" cy="4222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Абсцессы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6861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7446" t="21056" r="9821" b="10532"/>
          <a:stretch>
            <a:fillRect/>
          </a:stretch>
        </p:blipFill>
        <p:spPr>
          <a:xfrm>
            <a:off x="900113" y="3571875"/>
            <a:ext cx="3743325" cy="3097213"/>
          </a:xfrm>
        </p:spPr>
      </p:pic>
      <p:pic>
        <p:nvPicPr>
          <p:cNvPr id="68611" name="Рисунок 4"/>
          <p:cNvPicPr>
            <a:picLocks noChangeAspect="1"/>
          </p:cNvPicPr>
          <p:nvPr/>
        </p:nvPicPr>
        <p:blipFill>
          <a:blip r:embed="rId3"/>
          <a:srcRect l="14938" t="14690" r="15665" b="13930"/>
          <a:stretch>
            <a:fillRect/>
          </a:stretch>
        </p:blipFill>
        <p:spPr bwMode="auto">
          <a:xfrm>
            <a:off x="250825" y="981075"/>
            <a:ext cx="38258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Рисунок 6"/>
          <p:cNvPicPr>
            <a:picLocks noChangeAspect="1"/>
          </p:cNvPicPr>
          <p:nvPr/>
        </p:nvPicPr>
        <p:blipFill>
          <a:blip r:embed="rId4"/>
          <a:srcRect l="8798" t="26442" r="15900" b="19061"/>
          <a:stretch>
            <a:fillRect/>
          </a:stretch>
        </p:blipFill>
        <p:spPr bwMode="auto">
          <a:xfrm>
            <a:off x="5003800" y="2997200"/>
            <a:ext cx="3981450" cy="36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Рисунок 5"/>
          <p:cNvPicPr>
            <a:picLocks noChangeAspect="1"/>
          </p:cNvPicPr>
          <p:nvPr/>
        </p:nvPicPr>
        <p:blipFill>
          <a:blip r:embed="rId5"/>
          <a:srcRect l="10576" t="28752" r="15598" b="19569"/>
          <a:stretch>
            <a:fillRect/>
          </a:stretch>
        </p:blipFill>
        <p:spPr bwMode="auto">
          <a:xfrm>
            <a:off x="4284663" y="981075"/>
            <a:ext cx="3908425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1693863" y="5476875"/>
            <a:ext cx="444500" cy="2698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900113" y="2147888"/>
            <a:ext cx="442912" cy="2698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867400" y="4921250"/>
            <a:ext cx="444500" cy="2698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5016500" y="2654300"/>
            <a:ext cx="444500" cy="26987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8"/>
          <p:cNvSpPr txBox="1">
            <a:spLocks noChangeArrowheads="1"/>
          </p:cNvSpPr>
          <p:nvPr/>
        </p:nvSpPr>
        <p:spPr bwMode="auto">
          <a:xfrm>
            <a:off x="468313" y="333375"/>
            <a:ext cx="244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/>
              <a:t>Распространённый</a:t>
            </a:r>
          </a:p>
          <a:p>
            <a:pPr>
              <a:spcBef>
                <a:spcPct val="50000"/>
              </a:spcBef>
            </a:pPr>
            <a:r>
              <a:rPr lang="ru-RU" altLang="ru-RU" sz="1600" b="1"/>
              <a:t>спондилит</a:t>
            </a:r>
            <a:r>
              <a:rPr lang="ru-RU" altLang="ru-RU" b="1"/>
              <a:t> СКТ.</a:t>
            </a:r>
          </a:p>
        </p:txBody>
      </p:sp>
      <p:sp>
        <p:nvSpPr>
          <p:cNvPr id="69634" name="Text Box 9"/>
          <p:cNvSpPr txBox="1">
            <a:spLocks noChangeArrowheads="1"/>
          </p:cNvSpPr>
          <p:nvPr/>
        </p:nvSpPr>
        <p:spPr bwMode="auto">
          <a:xfrm>
            <a:off x="468313" y="5516563"/>
            <a:ext cx="2663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b="1"/>
              <a:t>Тн  9-12</a:t>
            </a:r>
          </a:p>
        </p:txBody>
      </p:sp>
      <p:sp>
        <p:nvSpPr>
          <p:cNvPr id="69635" name="Text Box 10"/>
          <p:cNvSpPr txBox="1">
            <a:spLocks noChangeArrowheads="1"/>
          </p:cNvSpPr>
          <p:nvPr/>
        </p:nvSpPr>
        <p:spPr bwMode="auto">
          <a:xfrm>
            <a:off x="3506788" y="260350"/>
            <a:ext cx="4881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/>
          </a:p>
        </p:txBody>
      </p:sp>
      <p:sp>
        <p:nvSpPr>
          <p:cNvPr id="69636" name="Text Box 11"/>
          <p:cNvSpPr txBox="1">
            <a:spLocks noChangeArrowheads="1"/>
          </p:cNvSpPr>
          <p:nvPr/>
        </p:nvSpPr>
        <p:spPr bwMode="auto">
          <a:xfrm>
            <a:off x="3563938" y="188913"/>
            <a:ext cx="48958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/>
              <a:t>Т. Спондилит распространённый полилокальный Тн9 – </a:t>
            </a:r>
            <a:r>
              <a:rPr lang="en-US" altLang="ru-RU" sz="1600" b="1"/>
              <a:t>L1 +</a:t>
            </a:r>
            <a:r>
              <a:rPr lang="ru-RU" altLang="ru-RU" sz="1600" b="1"/>
              <a:t>очаг в </a:t>
            </a:r>
            <a:r>
              <a:rPr lang="en-US" altLang="ru-RU" sz="1600" b="1"/>
              <a:t>L3</a:t>
            </a:r>
            <a:endParaRPr lang="ru-RU" altLang="ru-RU" sz="1600" b="1"/>
          </a:p>
        </p:txBody>
      </p:sp>
      <p:sp>
        <p:nvSpPr>
          <p:cNvPr id="69637" name="Text Box 13"/>
          <p:cNvSpPr txBox="1">
            <a:spLocks noChangeArrowheads="1"/>
          </p:cNvSpPr>
          <p:nvPr/>
        </p:nvSpPr>
        <p:spPr bwMode="auto">
          <a:xfrm>
            <a:off x="2771775" y="4652963"/>
            <a:ext cx="32400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 i="1"/>
              <a:t>Разрушение дуг позвонков, выход секвестров в позвоночный канал</a:t>
            </a:r>
            <a:r>
              <a:rPr lang="ru-RU" altLang="ru-RU" sz="1600"/>
              <a:t>.</a:t>
            </a:r>
          </a:p>
        </p:txBody>
      </p:sp>
      <p:grpSp>
        <p:nvGrpSpPr>
          <p:cNvPr id="69638" name="Group 15"/>
          <p:cNvGrpSpPr>
            <a:grpSpLocks/>
          </p:cNvGrpSpPr>
          <p:nvPr/>
        </p:nvGrpSpPr>
        <p:grpSpPr bwMode="auto">
          <a:xfrm>
            <a:off x="250825" y="1341438"/>
            <a:ext cx="2454275" cy="4173537"/>
            <a:chOff x="158" y="845"/>
            <a:chExt cx="1546" cy="2629"/>
          </a:xfrm>
        </p:grpSpPr>
        <p:pic>
          <p:nvPicPr>
            <p:cNvPr id="69648" name="Picture 4" descr="Дёров Е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8" y="845"/>
              <a:ext cx="1546" cy="2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9" name="Rectangle 14"/>
            <p:cNvSpPr>
              <a:spLocks noChangeArrowheads="1"/>
            </p:cNvSpPr>
            <p:nvPr/>
          </p:nvSpPr>
          <p:spPr bwMode="auto">
            <a:xfrm>
              <a:off x="1338" y="890"/>
              <a:ext cx="363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69639" name="Group 17"/>
          <p:cNvGrpSpPr>
            <a:grpSpLocks/>
          </p:cNvGrpSpPr>
          <p:nvPr/>
        </p:nvGrpSpPr>
        <p:grpSpPr bwMode="auto">
          <a:xfrm>
            <a:off x="3203575" y="836613"/>
            <a:ext cx="2997200" cy="3279775"/>
            <a:chOff x="2018" y="527"/>
            <a:chExt cx="1888" cy="2066"/>
          </a:xfrm>
        </p:grpSpPr>
        <p:pic>
          <p:nvPicPr>
            <p:cNvPr id="69646" name="Picture 5" descr="Процай Sag второй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18" y="527"/>
              <a:ext cx="1888" cy="2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7" name="Rectangle 16"/>
            <p:cNvSpPr>
              <a:spLocks noChangeArrowheads="1"/>
            </p:cNvSpPr>
            <p:nvPr/>
          </p:nvSpPr>
          <p:spPr bwMode="auto">
            <a:xfrm>
              <a:off x="3470" y="572"/>
              <a:ext cx="408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69640" name="Group 19"/>
          <p:cNvGrpSpPr>
            <a:grpSpLocks/>
          </p:cNvGrpSpPr>
          <p:nvPr/>
        </p:nvGrpSpPr>
        <p:grpSpPr bwMode="auto">
          <a:xfrm>
            <a:off x="6011863" y="1412875"/>
            <a:ext cx="2814637" cy="3079750"/>
            <a:chOff x="3787" y="890"/>
            <a:chExt cx="1773" cy="1940"/>
          </a:xfrm>
        </p:grpSpPr>
        <p:pic>
          <p:nvPicPr>
            <p:cNvPr id="69644" name="Picture 6" descr="ПроцайСO второй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7" y="890"/>
              <a:ext cx="1773" cy="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5" name="Rectangle 18"/>
            <p:cNvSpPr>
              <a:spLocks noChangeArrowheads="1"/>
            </p:cNvSpPr>
            <p:nvPr/>
          </p:nvSpPr>
          <p:spPr bwMode="auto">
            <a:xfrm>
              <a:off x="5148" y="935"/>
              <a:ext cx="408" cy="91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  <p:grpSp>
        <p:nvGrpSpPr>
          <p:cNvPr id="69641" name="Group 21"/>
          <p:cNvGrpSpPr>
            <a:grpSpLocks/>
          </p:cNvGrpSpPr>
          <p:nvPr/>
        </p:nvGrpSpPr>
        <p:grpSpPr bwMode="auto">
          <a:xfrm>
            <a:off x="5795963" y="3860800"/>
            <a:ext cx="2305050" cy="2305050"/>
            <a:chOff x="3651" y="2432"/>
            <a:chExt cx="1452" cy="1452"/>
          </a:xfrm>
        </p:grpSpPr>
        <p:pic>
          <p:nvPicPr>
            <p:cNvPr id="69642" name="Picture 7" descr="Процай AX lдуги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51" y="2432"/>
              <a:ext cx="1452" cy="1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3" name="Rectangle 20"/>
            <p:cNvSpPr>
              <a:spLocks noChangeArrowheads="1"/>
            </p:cNvSpPr>
            <p:nvPr/>
          </p:nvSpPr>
          <p:spPr bwMode="auto">
            <a:xfrm>
              <a:off x="4694" y="2478"/>
              <a:ext cx="409" cy="45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altLang="ru-RU" sz="2000" b="1">
                <a:latin typeface="Tahoma" pitchFamily="34" charset="0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Майнагашев 6 фронт"/>
          <p:cNvPicPr>
            <a:picLocks noChangeAspect="1" noChangeArrowheads="1"/>
          </p:cNvPicPr>
          <p:nvPr/>
        </p:nvPicPr>
        <p:blipFill>
          <a:blip r:embed="rId2"/>
          <a:srcRect t="18146" b="11734"/>
          <a:stretch>
            <a:fillRect/>
          </a:stretch>
        </p:blipFill>
        <p:spPr bwMode="auto">
          <a:xfrm>
            <a:off x="500063" y="2749550"/>
            <a:ext cx="3527425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3" descr="Майнагашев КТ 5 бок"/>
          <p:cNvPicPr>
            <a:picLocks noChangeAspect="1" noChangeArrowheads="1"/>
          </p:cNvPicPr>
          <p:nvPr/>
        </p:nvPicPr>
        <p:blipFill>
          <a:blip r:embed="rId3"/>
          <a:srcRect t="20259" b="12477"/>
          <a:stretch>
            <a:fillRect/>
          </a:stretch>
        </p:blipFill>
        <p:spPr bwMode="auto">
          <a:xfrm>
            <a:off x="4748213" y="1455738"/>
            <a:ext cx="3673475" cy="22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5108575" y="2030413"/>
            <a:ext cx="2374900" cy="1368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10800000"/>
          <a:lstStyle>
            <a:lvl1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algn="ctr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ctr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ctr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l">
              <a:defRPr/>
            </a:pPr>
            <a:endParaRPr lang="ru-RU" altLang="ru-RU" sz="2000" smtClean="0"/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title"/>
          </p:nvPr>
        </p:nvSpPr>
        <p:spPr>
          <a:xfrm>
            <a:off x="355600" y="230188"/>
            <a:ext cx="5543550" cy="936625"/>
          </a:xfrm>
        </p:spPr>
        <p:txBody>
          <a:bodyPr/>
          <a:lstStyle/>
          <a:p>
            <a:pPr eaLnBrk="1" hangingPunct="1"/>
            <a:r>
              <a:rPr lang="ru-RU" altLang="ru-RU" sz="1800" b="1" i="1" smtClean="0"/>
              <a:t>Больной</a:t>
            </a:r>
            <a:r>
              <a:rPr lang="ru-RU" altLang="ru-RU" sz="2000" b="1" i="1" smtClean="0"/>
              <a:t> М., 7 </a:t>
            </a:r>
            <a:r>
              <a:rPr lang="ru-RU" altLang="ru-RU" sz="2000" b="1" i="1" smtClean="0">
                <a:latin typeface="Arial" charset="0"/>
              </a:rPr>
              <a:t>лет.</a:t>
            </a:r>
            <a:r>
              <a:rPr lang="ru-RU" altLang="ru-RU" sz="2000" b="1" i="1" smtClean="0"/>
              <a:t>Болен 2 года</a:t>
            </a:r>
            <a:r>
              <a:rPr lang="ru-RU" altLang="ru-RU" sz="2000" b="1" i="1" smtClean="0">
                <a:latin typeface="Arial" charset="0"/>
              </a:rPr>
              <a:t>,</a:t>
            </a:r>
            <a:r>
              <a:rPr lang="ru-RU" altLang="ru-RU" sz="2000" b="1" i="1" smtClean="0"/>
              <a:t> процесс в легких, сакроилеит. </a:t>
            </a:r>
            <a:r>
              <a:rPr lang="ru-RU" altLang="ru-RU" sz="2000" b="1" i="1" u="sng" smtClean="0"/>
              <a:t>Субокципитальный</a:t>
            </a:r>
            <a:r>
              <a:rPr lang="ru-RU" altLang="ru-RU" sz="2000" b="1" i="1" smtClean="0"/>
              <a:t> </a:t>
            </a:r>
            <a:r>
              <a:rPr lang="ru-RU" altLang="ru-RU" sz="2000" b="1" i="1" u="sng" smtClean="0"/>
              <a:t>спондилит.</a:t>
            </a:r>
          </a:p>
        </p:txBody>
      </p:sp>
      <p:sp>
        <p:nvSpPr>
          <p:cNvPr id="70661" name="Text Box 7"/>
          <p:cNvSpPr txBox="1">
            <a:spLocks noChangeArrowheads="1"/>
          </p:cNvSpPr>
          <p:nvPr/>
        </p:nvSpPr>
        <p:spPr bwMode="auto">
          <a:xfrm>
            <a:off x="4748213" y="1957388"/>
            <a:ext cx="3095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 sz="2400">
              <a:latin typeface="Verdana" pitchFamily="34" charset="0"/>
            </a:endParaRPr>
          </a:p>
        </p:txBody>
      </p:sp>
      <p:sp>
        <p:nvSpPr>
          <p:cNvPr id="70662" name="Text Box 10"/>
          <p:cNvSpPr txBox="1">
            <a:spLocks noChangeArrowheads="1"/>
          </p:cNvSpPr>
          <p:nvPr/>
        </p:nvSpPr>
        <p:spPr bwMode="auto">
          <a:xfrm>
            <a:off x="4459288" y="3830638"/>
            <a:ext cx="4392612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/>
              <a:t>Смещение зубовидного отростка кпереди и вверх в сторону большого затылочного отверстия, косвенные признаки импрессии. Превертебральный абсцесс. (СКТ)</a:t>
            </a:r>
          </a:p>
        </p:txBody>
      </p:sp>
      <p:sp>
        <p:nvSpPr>
          <p:cNvPr id="70663" name="Text Box 11"/>
          <p:cNvSpPr txBox="1">
            <a:spLocks noChangeArrowheads="1"/>
          </p:cNvSpPr>
          <p:nvPr/>
        </p:nvSpPr>
        <p:spPr bwMode="auto">
          <a:xfrm>
            <a:off x="282575" y="4983163"/>
            <a:ext cx="403383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600" b="1"/>
              <a:t>Деструкция правой передней полудуги атланта  и основания зубовидного отростка.(СКТ)</a:t>
            </a:r>
          </a:p>
        </p:txBody>
      </p:sp>
      <p:pic>
        <p:nvPicPr>
          <p:cNvPr id="70664" name="Picture 12" descr="Рисунок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600" y="1382713"/>
            <a:ext cx="201612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2" descr="Майнагашев 7 лет КТ 1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 b="15912"/>
          <a:stretch>
            <a:fillRect/>
          </a:stretch>
        </p:blipFill>
        <p:spPr>
          <a:xfrm>
            <a:off x="323850" y="476250"/>
            <a:ext cx="2808288" cy="2097088"/>
          </a:xfrm>
        </p:spPr>
      </p:pic>
      <p:pic>
        <p:nvPicPr>
          <p:cNvPr id="71682" name="Picture 3" descr="Майнагашев КТ 2"/>
          <p:cNvPicPr>
            <a:picLocks noChangeAspect="1" noChangeArrowheads="1"/>
          </p:cNvPicPr>
          <p:nvPr/>
        </p:nvPicPr>
        <p:blipFill>
          <a:blip r:embed="rId3"/>
          <a:srcRect b="16684"/>
          <a:stretch>
            <a:fillRect/>
          </a:stretch>
        </p:blipFill>
        <p:spPr bwMode="auto">
          <a:xfrm>
            <a:off x="5940425" y="476250"/>
            <a:ext cx="2735263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4" descr="Майнагашев КТ 3"/>
          <p:cNvPicPr>
            <a:picLocks noChangeAspect="1" noChangeArrowheads="1"/>
          </p:cNvPicPr>
          <p:nvPr/>
        </p:nvPicPr>
        <p:blipFill>
          <a:blip r:embed="rId4"/>
          <a:srcRect b="14938"/>
          <a:stretch>
            <a:fillRect/>
          </a:stretch>
        </p:blipFill>
        <p:spPr bwMode="auto">
          <a:xfrm>
            <a:off x="3203575" y="1484313"/>
            <a:ext cx="2808288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5" descr="Майнагашев КТ 4"/>
          <p:cNvPicPr>
            <a:picLocks noChangeAspect="1" noChangeArrowheads="1"/>
          </p:cNvPicPr>
          <p:nvPr/>
        </p:nvPicPr>
        <p:blipFill>
          <a:blip r:embed="rId5"/>
          <a:srcRect b="8560"/>
          <a:stretch>
            <a:fillRect/>
          </a:stretch>
        </p:blipFill>
        <p:spPr bwMode="auto">
          <a:xfrm>
            <a:off x="611188" y="2997200"/>
            <a:ext cx="2736850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Text Box 7"/>
          <p:cNvSpPr txBox="1">
            <a:spLocks noChangeArrowheads="1"/>
          </p:cNvSpPr>
          <p:nvPr/>
        </p:nvSpPr>
        <p:spPr bwMode="auto">
          <a:xfrm>
            <a:off x="3635375" y="3860800"/>
            <a:ext cx="532923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 b="1" i="1"/>
              <a:t>Тот же больной,</a:t>
            </a:r>
            <a:r>
              <a:rPr lang="ru-RU" altLang="ru-RU" b="1" i="1"/>
              <a:t> СКТ- аксиальный срез</a:t>
            </a:r>
          </a:p>
          <a:p>
            <a:r>
              <a:rPr lang="ru-RU" altLang="ru-RU" b="1" i="1"/>
              <a:t>-разрушена правая передняя полудуга атланта и канал </a:t>
            </a:r>
            <a:r>
              <a:rPr lang="en-US" altLang="ru-RU" b="1" i="1"/>
              <a:t>a.vertebralis</a:t>
            </a:r>
            <a:r>
              <a:rPr lang="ru-RU" altLang="ru-RU" b="1" i="1"/>
              <a:t>,обширный перивертебральный абсцесс, смещение зубовидного отростка влево.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 eaLnBrk="1" hangingPunct="1"/>
            <a:r>
              <a:rPr lang="ru-RU" sz="2400" smtClean="0">
                <a:latin typeface="Arial" charset="0"/>
                <a:cs typeface="Arial" charset="0"/>
              </a:rPr>
              <a:t>МР признаки спондилита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088" y="866775"/>
            <a:ext cx="8229600" cy="573087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Изменени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телах позвонков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 проявления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изменений по данным рентгенологических методов исследований: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Отек (гиперволемия) костного мозга (гипоинтенсивный сигнал на Т1 ВИ и гиперинтенсивый сигнал на Т2 ВИ,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STIR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ИП.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STIR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ИП более чувствительней в выявлении отека костного мозга в сравнении с Т2-ВИ.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 появлении рентгенологических изменений в теле позвонка: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Повышение интенсивности сигнала на Т2 ВИ, понижения интенсивности МР-сигнала на Т1 ВИ в зоне деструкции, в том числе при переходе деструкции на межпозвонковый диск. При обширном разрушении межпозвонковый диск не дифференцируется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Визуализируются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характерные изменения в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паравертебральных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мягких тканях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31850"/>
          </a:xfrm>
        </p:spPr>
        <p:txBody>
          <a:bodyPr/>
          <a:lstStyle/>
          <a:p>
            <a:pPr algn="ctr" eaLnBrk="1" hangingPunct="1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МР признаки спондилита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41438"/>
            <a:ext cx="7886700" cy="4351337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 наличии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секвестров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межтеловой полости деструкции, характеризуются как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гипоинтенсивные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при всех импульсных последовательностях 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Толстый ободок высокоинтенсивного сигнала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 периметру полости деструкции и абсцессов при контрастном усилении, обусловленный слоем грануляций – характерный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признак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для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туберкулеза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ru-R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МРТ показано во всех случаях спинального дефицита и грубых кифотических деформаций для визуализации положения и структуры спинного мозга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МР признаки спондилита до появления рентгенологических признаков деструкции</a:t>
            </a:r>
          </a:p>
        </p:txBody>
      </p:sp>
      <p:pic>
        <p:nvPicPr>
          <p:cNvPr id="7475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44041" t="15459" r="11691"/>
          <a:stretch>
            <a:fillRect/>
          </a:stretch>
        </p:blipFill>
        <p:spPr>
          <a:xfrm>
            <a:off x="93663" y="1236663"/>
            <a:ext cx="2005012" cy="3827462"/>
          </a:xfrm>
        </p:spPr>
      </p:pic>
      <p:pic>
        <p:nvPicPr>
          <p:cNvPr id="74755" name="Рисунок 5"/>
          <p:cNvPicPr>
            <a:picLocks noChangeAspect="1"/>
          </p:cNvPicPr>
          <p:nvPr/>
        </p:nvPicPr>
        <p:blipFill>
          <a:blip r:embed="rId3"/>
          <a:srcRect l="29407" t="16666" r="32582" b="8524"/>
          <a:stretch>
            <a:fillRect/>
          </a:stretch>
        </p:blipFill>
        <p:spPr bwMode="auto">
          <a:xfrm>
            <a:off x="2279650" y="1238250"/>
            <a:ext cx="1944688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Рисунок 6"/>
          <p:cNvPicPr>
            <a:picLocks noChangeAspect="1"/>
          </p:cNvPicPr>
          <p:nvPr/>
        </p:nvPicPr>
        <p:blipFill>
          <a:blip r:embed="rId4"/>
          <a:srcRect l="29498" t="16812" r="32487" b="8376"/>
          <a:stretch>
            <a:fillRect/>
          </a:stretch>
        </p:blipFill>
        <p:spPr bwMode="auto">
          <a:xfrm>
            <a:off x="4405313" y="1236663"/>
            <a:ext cx="1944687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Рисунок 4"/>
          <p:cNvPicPr>
            <a:picLocks noChangeAspect="1"/>
          </p:cNvPicPr>
          <p:nvPr/>
        </p:nvPicPr>
        <p:blipFill>
          <a:blip r:embed="rId5"/>
          <a:srcRect l="25945" t="17909" r="33763" b="8263"/>
          <a:stretch>
            <a:fillRect/>
          </a:stretch>
        </p:blipFill>
        <p:spPr bwMode="auto">
          <a:xfrm>
            <a:off x="6530975" y="1236663"/>
            <a:ext cx="2087563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TextBox 7"/>
          <p:cNvSpPr txBox="1">
            <a:spLocks noChangeArrowheads="1"/>
          </p:cNvSpPr>
          <p:nvPr/>
        </p:nvSpPr>
        <p:spPr bwMode="auto">
          <a:xfrm>
            <a:off x="2700338" y="530066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Т1 ВИ</a:t>
            </a:r>
          </a:p>
        </p:txBody>
      </p:sp>
      <p:sp>
        <p:nvSpPr>
          <p:cNvPr id="74759" name="TextBox 8"/>
          <p:cNvSpPr txBox="1">
            <a:spLocks noChangeArrowheads="1"/>
          </p:cNvSpPr>
          <p:nvPr/>
        </p:nvSpPr>
        <p:spPr bwMode="auto">
          <a:xfrm>
            <a:off x="4957763" y="530066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Т2 ВИ</a:t>
            </a:r>
          </a:p>
        </p:txBody>
      </p:sp>
      <p:sp>
        <p:nvSpPr>
          <p:cNvPr id="74760" name="TextBox 9"/>
          <p:cNvSpPr txBox="1">
            <a:spLocks noChangeArrowheads="1"/>
          </p:cNvSpPr>
          <p:nvPr/>
        </p:nvSpPr>
        <p:spPr bwMode="auto">
          <a:xfrm>
            <a:off x="7021513" y="5310188"/>
            <a:ext cx="1108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STIR </a:t>
            </a:r>
            <a:r>
              <a:rPr lang="ru-RU"/>
              <a:t>ИП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069975" y="3789363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7812088" y="3663950"/>
            <a:ext cx="466725" cy="2508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5434013" y="3625850"/>
            <a:ext cx="511175" cy="2714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3348038" y="3529013"/>
            <a:ext cx="415925" cy="3683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5" name="TextBox 20"/>
          <p:cNvSpPr txBox="1">
            <a:spLocks noChangeArrowheads="1"/>
          </p:cNvSpPr>
          <p:nvPr/>
        </p:nvSpPr>
        <p:spPr bwMode="auto">
          <a:xfrm>
            <a:off x="793750" y="5313363"/>
            <a:ext cx="460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МР признаки спондилита при появлении рентгенологических признаков деструкции </a:t>
            </a:r>
          </a:p>
        </p:txBody>
      </p:sp>
      <p:pic>
        <p:nvPicPr>
          <p:cNvPr id="75778" name="Рисунок 6"/>
          <p:cNvPicPr>
            <a:picLocks noChangeAspect="1"/>
          </p:cNvPicPr>
          <p:nvPr/>
        </p:nvPicPr>
        <p:blipFill>
          <a:blip r:embed="rId2"/>
          <a:srcRect l="42819" t="1018" r="18793" b="46663"/>
          <a:stretch>
            <a:fillRect/>
          </a:stretch>
        </p:blipFill>
        <p:spPr bwMode="auto">
          <a:xfrm>
            <a:off x="230188" y="1196975"/>
            <a:ext cx="1871662" cy="324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rcRect l="23457" r="20433" b="26112"/>
          <a:stretch>
            <a:fillRect/>
          </a:stretch>
        </p:blipFill>
        <p:spPr>
          <a:xfrm>
            <a:off x="6716713" y="2708275"/>
            <a:ext cx="2239962" cy="3249613"/>
          </a:xfrm>
        </p:spPr>
      </p:pic>
      <p:pic>
        <p:nvPicPr>
          <p:cNvPr id="75780" name="Рисунок 4"/>
          <p:cNvPicPr>
            <a:picLocks noChangeAspect="1"/>
          </p:cNvPicPr>
          <p:nvPr/>
        </p:nvPicPr>
        <p:blipFill>
          <a:blip r:embed="rId4"/>
          <a:srcRect l="23543" r="19757" b="24420"/>
          <a:stretch>
            <a:fillRect/>
          </a:stretch>
        </p:blipFill>
        <p:spPr bwMode="auto">
          <a:xfrm>
            <a:off x="2217738" y="2708275"/>
            <a:ext cx="2216150" cy="324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Рисунок 5"/>
          <p:cNvPicPr>
            <a:picLocks noChangeAspect="1"/>
          </p:cNvPicPr>
          <p:nvPr/>
        </p:nvPicPr>
        <p:blipFill>
          <a:blip r:embed="rId5"/>
          <a:srcRect l="24550" r="18752" b="19328"/>
          <a:stretch>
            <a:fillRect/>
          </a:stretch>
        </p:blipFill>
        <p:spPr bwMode="auto">
          <a:xfrm>
            <a:off x="4543425" y="1196975"/>
            <a:ext cx="2076450" cy="324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1165225" y="1628775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3305175" y="3141663"/>
            <a:ext cx="493713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5581650" y="1714500"/>
            <a:ext cx="493713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867650" y="3249613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6" name="TextBox 11"/>
          <p:cNvSpPr txBox="1">
            <a:spLocks noChangeArrowheads="1"/>
          </p:cNvSpPr>
          <p:nvPr/>
        </p:nvSpPr>
        <p:spPr bwMode="auto">
          <a:xfrm>
            <a:off x="2886075" y="1765300"/>
            <a:ext cx="838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Т1 ВИ</a:t>
            </a:r>
          </a:p>
        </p:txBody>
      </p:sp>
      <p:sp>
        <p:nvSpPr>
          <p:cNvPr id="75787" name="TextBox 12"/>
          <p:cNvSpPr txBox="1">
            <a:spLocks noChangeArrowheads="1"/>
          </p:cNvSpPr>
          <p:nvPr/>
        </p:nvSpPr>
        <p:spPr bwMode="auto">
          <a:xfrm>
            <a:off x="5162550" y="4778375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Т2 ВИ</a:t>
            </a:r>
          </a:p>
        </p:txBody>
      </p:sp>
      <p:sp>
        <p:nvSpPr>
          <p:cNvPr id="75788" name="TextBox 13"/>
          <p:cNvSpPr txBox="1">
            <a:spLocks noChangeArrowheads="1"/>
          </p:cNvSpPr>
          <p:nvPr/>
        </p:nvSpPr>
        <p:spPr bwMode="auto">
          <a:xfrm>
            <a:off x="7239000" y="1765300"/>
            <a:ext cx="1108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STIR </a:t>
            </a:r>
            <a:r>
              <a:rPr lang="ru-RU"/>
              <a:t>ИП</a:t>
            </a:r>
          </a:p>
        </p:txBody>
      </p:sp>
      <p:sp>
        <p:nvSpPr>
          <p:cNvPr id="75789" name="TextBox 14"/>
          <p:cNvSpPr txBox="1">
            <a:spLocks noChangeArrowheads="1"/>
          </p:cNvSpPr>
          <p:nvPr/>
        </p:nvSpPr>
        <p:spPr bwMode="auto">
          <a:xfrm>
            <a:off x="935038" y="4797425"/>
            <a:ext cx="460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МРТ в выявлении абсцессов</a:t>
            </a:r>
          </a:p>
        </p:txBody>
      </p:sp>
      <p:pic>
        <p:nvPicPr>
          <p:cNvPr id="76802" name="Рисунок 7"/>
          <p:cNvPicPr>
            <a:picLocks noChangeAspect="1"/>
          </p:cNvPicPr>
          <p:nvPr/>
        </p:nvPicPr>
        <p:blipFill>
          <a:blip r:embed="rId2"/>
          <a:srcRect l="12825" t="14149" r="16301" b="28743"/>
          <a:stretch>
            <a:fillRect/>
          </a:stretch>
        </p:blipFill>
        <p:spPr bwMode="auto">
          <a:xfrm>
            <a:off x="4716463" y="981075"/>
            <a:ext cx="28797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Рисунок 8"/>
          <p:cNvPicPr>
            <a:picLocks noChangeAspect="1"/>
          </p:cNvPicPr>
          <p:nvPr/>
        </p:nvPicPr>
        <p:blipFill>
          <a:blip r:embed="rId3"/>
          <a:srcRect l="33308" t="24429" r="21411" b="16510"/>
          <a:stretch>
            <a:fillRect/>
          </a:stretch>
        </p:blipFill>
        <p:spPr bwMode="auto">
          <a:xfrm>
            <a:off x="2484438" y="2638425"/>
            <a:ext cx="23749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Объект 5"/>
          <p:cNvPicPr>
            <a:picLocks noGrp="1" noChangeAspect="1"/>
          </p:cNvPicPr>
          <p:nvPr>
            <p:ph idx="1"/>
          </p:nvPr>
        </p:nvPicPr>
        <p:blipFill>
          <a:blip r:embed="rId4"/>
          <a:srcRect l="15749" t="24068" r="13376" b="7027"/>
          <a:stretch>
            <a:fillRect/>
          </a:stretch>
        </p:blipFill>
        <p:spPr>
          <a:xfrm>
            <a:off x="195263" y="1095375"/>
            <a:ext cx="2592387" cy="2520950"/>
          </a:xfrm>
        </p:spPr>
      </p:pic>
      <p:pic>
        <p:nvPicPr>
          <p:cNvPr id="76805" name="Рисунок 6"/>
          <p:cNvPicPr>
            <a:picLocks noChangeAspect="1"/>
          </p:cNvPicPr>
          <p:nvPr/>
        </p:nvPicPr>
        <p:blipFill>
          <a:blip r:embed="rId5"/>
          <a:srcRect t="7088" b="26762"/>
          <a:stretch>
            <a:fillRect/>
          </a:stretch>
        </p:blipFill>
        <p:spPr bwMode="auto">
          <a:xfrm>
            <a:off x="5292725" y="3289300"/>
            <a:ext cx="370046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2"/>
          <p:cNvSpPr txBox="1">
            <a:spLocks noChangeArrowheads="1"/>
          </p:cNvSpPr>
          <p:nvPr/>
        </p:nvSpPr>
        <p:spPr bwMode="auto">
          <a:xfrm>
            <a:off x="611188" y="692150"/>
            <a:ext cx="1387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539750" y="908050"/>
            <a:ext cx="1063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50825" y="620713"/>
            <a:ext cx="864235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/>
              <a:t>Визуализация патологии лучевыми методами является</a:t>
            </a:r>
          </a:p>
          <a:p>
            <a:pPr algn="ctr"/>
            <a:r>
              <a:rPr lang="ru-RU" altLang="ru-RU" sz="2400"/>
              <a:t>основой диагностики спондилита и базой  для любых хирургических вмешательств.</a:t>
            </a:r>
          </a:p>
          <a:p>
            <a:r>
              <a:rPr lang="ru-RU" altLang="ru-RU" sz="2000"/>
              <a:t>  </a:t>
            </a:r>
          </a:p>
          <a:p>
            <a:r>
              <a:rPr lang="ru-RU" altLang="ru-RU" sz="2000"/>
              <a:t>Используется комплекс методов – рентгенография, ультрасонография, СКТ, МРТ, радиоизотопные исследования.</a:t>
            </a:r>
          </a:p>
          <a:p>
            <a:r>
              <a:rPr lang="ru-RU" altLang="ru-RU" sz="2000"/>
              <a:t>   </a:t>
            </a:r>
          </a:p>
          <a:p>
            <a:r>
              <a:rPr lang="ru-RU" altLang="ru-RU" sz="2000"/>
              <a:t>Рентгенография сохраняет своё базовое значение, как </a:t>
            </a:r>
          </a:p>
          <a:p>
            <a:r>
              <a:rPr lang="ru-RU" altLang="ru-RU" sz="2000"/>
              <a:t>достаточно информативный и широкодоступный метод,  детали, в зависимости от показаний, уточняются высокотехнологичными  методами.</a:t>
            </a:r>
          </a:p>
          <a:p>
            <a:endParaRPr lang="ru-RU" altLang="ru-RU" sz="2000"/>
          </a:p>
          <a:p>
            <a:r>
              <a:rPr lang="ru-RU" altLang="ru-RU" sz="2000"/>
              <a:t>Информация, полученная разными методами, сопоставляется между  собой для получения интегрального результата, обеспечивающего</a:t>
            </a:r>
          </a:p>
          <a:p>
            <a:r>
              <a:rPr lang="ru-RU" altLang="ru-RU" sz="2000"/>
              <a:t>детальность диагноза и выбор хирургической тактики.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4350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МРТ в выявлении изменений со стороны спинного мозга</a:t>
            </a:r>
          </a:p>
        </p:txBody>
      </p:sp>
      <p:pic>
        <p:nvPicPr>
          <p:cNvPr id="7782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l="18900" t="23625" r="33852" b="17313"/>
          <a:stretch>
            <a:fillRect/>
          </a:stretch>
        </p:blipFill>
        <p:spPr>
          <a:xfrm>
            <a:off x="5940425" y="1006475"/>
            <a:ext cx="2630488" cy="3286125"/>
          </a:xfrm>
        </p:spPr>
      </p:pic>
      <p:pic>
        <p:nvPicPr>
          <p:cNvPr id="77827" name="Рисунок 4"/>
          <p:cNvPicPr>
            <a:picLocks noChangeAspect="1"/>
          </p:cNvPicPr>
          <p:nvPr/>
        </p:nvPicPr>
        <p:blipFill>
          <a:blip r:embed="rId3"/>
          <a:srcRect l="14323" t="22807" r="10239" b="17545"/>
          <a:stretch>
            <a:fillRect/>
          </a:stretch>
        </p:blipFill>
        <p:spPr bwMode="auto">
          <a:xfrm>
            <a:off x="2690813" y="3265488"/>
            <a:ext cx="364172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Рисунок 6"/>
          <p:cNvPicPr>
            <a:picLocks noChangeAspect="1"/>
          </p:cNvPicPr>
          <p:nvPr/>
        </p:nvPicPr>
        <p:blipFill>
          <a:blip r:embed="rId4"/>
          <a:srcRect l="36913" r="33556" b="68694"/>
          <a:stretch>
            <a:fillRect/>
          </a:stretch>
        </p:blipFill>
        <p:spPr bwMode="auto">
          <a:xfrm>
            <a:off x="766763" y="1006475"/>
            <a:ext cx="258127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195513" y="2024063"/>
            <a:ext cx="495300" cy="2174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7380288" y="2433638"/>
            <a:ext cx="493712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4716463" y="4941888"/>
            <a:ext cx="576262" cy="3063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15950"/>
          </a:xfrm>
        </p:spPr>
        <p:txBody>
          <a:bodyPr/>
          <a:lstStyle/>
          <a:p>
            <a:pPr algn="ctr"/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МРТ в выявлении изменений со стороны спинного мозга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78850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rcRect l="18901" t="13405" r="26762" b="20016"/>
          <a:stretch>
            <a:fillRect/>
          </a:stretch>
        </p:blipFill>
        <p:spPr>
          <a:xfrm>
            <a:off x="4787900" y="1096963"/>
            <a:ext cx="3633788" cy="4895850"/>
          </a:xfrm>
        </p:spPr>
      </p:pic>
      <p:pic>
        <p:nvPicPr>
          <p:cNvPr id="78851" name="Рисунок 6"/>
          <p:cNvPicPr>
            <a:picLocks noChangeAspect="1"/>
          </p:cNvPicPr>
          <p:nvPr/>
        </p:nvPicPr>
        <p:blipFill>
          <a:blip r:embed="rId3"/>
          <a:srcRect l="33961" t="28087" r="17313" b="13939"/>
          <a:stretch>
            <a:fillRect/>
          </a:stretch>
        </p:blipFill>
        <p:spPr bwMode="auto">
          <a:xfrm>
            <a:off x="755650" y="1096963"/>
            <a:ext cx="3240088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3132138" y="2924175"/>
            <a:ext cx="493712" cy="21748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7123113" y="3154363"/>
            <a:ext cx="495300" cy="2174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059113" y="3789363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019925" y="4357688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471488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МРТ с контрастированием в выявлении специфических грануляций</a:t>
            </a:r>
          </a:p>
        </p:txBody>
      </p:sp>
      <p:pic>
        <p:nvPicPr>
          <p:cNvPr id="7987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 t="-2" b="29128"/>
          <a:stretch>
            <a:fillRect/>
          </a:stretch>
        </p:blipFill>
        <p:spPr>
          <a:xfrm>
            <a:off x="179388" y="1844675"/>
            <a:ext cx="5140325" cy="3313113"/>
          </a:xfrm>
        </p:spPr>
      </p:pic>
      <p:pic>
        <p:nvPicPr>
          <p:cNvPr id="79875" name="Рисунок 4"/>
          <p:cNvPicPr>
            <a:picLocks noChangeAspect="1"/>
          </p:cNvPicPr>
          <p:nvPr/>
        </p:nvPicPr>
        <p:blipFill>
          <a:blip r:embed="rId3"/>
          <a:srcRect l="18901" t="10738" r="26762" b="14091"/>
          <a:stretch>
            <a:fillRect/>
          </a:stretch>
        </p:blipFill>
        <p:spPr bwMode="auto">
          <a:xfrm>
            <a:off x="5419725" y="1268413"/>
            <a:ext cx="3095625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3276600" y="3933825"/>
            <a:ext cx="493713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7380288" y="3629025"/>
            <a:ext cx="493712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Ультразвуковое исследование</a:t>
            </a:r>
          </a:p>
        </p:txBody>
      </p:sp>
      <p:sp>
        <p:nvSpPr>
          <p:cNvPr id="8089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sz="2000" b="1" i="1" smtClean="0">
                <a:latin typeface="Arial" charset="0"/>
                <a:cs typeface="Arial" charset="0"/>
              </a:rPr>
              <a:t>Метод выбора в выявлении паравертебральных абсцессов (особенно в поясничной области)</a:t>
            </a:r>
          </a:p>
          <a:p>
            <a:pPr marL="0" indent="0" eaLnBrk="1" hangingPunct="1">
              <a:buFontTx/>
              <a:buNone/>
            </a:pPr>
            <a:endParaRPr lang="ru-RU" sz="2000" smtClean="0">
              <a:latin typeface="Arial" charset="0"/>
              <a:cs typeface="Arial" charset="0"/>
            </a:endParaRPr>
          </a:p>
          <a:p>
            <a:pPr marL="0" indent="0" eaLnBrk="1" hangingPunct="1">
              <a:buFontTx/>
              <a:buNone/>
            </a:pPr>
            <a:r>
              <a:rPr lang="ru-RU" sz="2000" smtClean="0">
                <a:latin typeface="Arial" charset="0"/>
                <a:cs typeface="Arial" charset="0"/>
              </a:rPr>
              <a:t>Признаки абсцессов: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Неоднородный гипо- или анэхогенный сигнал</a:t>
            </a:r>
          </a:p>
          <a:p>
            <a:pPr marL="0" indent="0" eaLnBrk="1" hangingPunct="1"/>
            <a:r>
              <a:rPr lang="ru-RU" sz="2000" smtClean="0">
                <a:latin typeface="Arial" charset="0"/>
                <a:cs typeface="Arial" charset="0"/>
              </a:rPr>
              <a:t>Четкий конур</a:t>
            </a:r>
          </a:p>
          <a:p>
            <a:pPr marL="0" indent="0" eaLnBrk="1" hangingPunct="1">
              <a:buFont typeface="Arial" charset="0"/>
              <a:buNone/>
            </a:pPr>
            <a:endParaRPr lang="ru-RU" sz="200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Заголовок 1"/>
          <p:cNvSpPr>
            <a:spLocks noGrp="1"/>
          </p:cNvSpPr>
          <p:nvPr>
            <p:ph type="title"/>
          </p:nvPr>
        </p:nvSpPr>
        <p:spPr>
          <a:xfrm>
            <a:off x="1979613" y="260350"/>
            <a:ext cx="4806950" cy="615950"/>
          </a:xfrm>
        </p:spPr>
        <p:txBody>
          <a:bodyPr/>
          <a:lstStyle/>
          <a:p>
            <a:r>
              <a:rPr lang="ru-RU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Ультразвуковое исследование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81922" name="Рисунок 3"/>
          <p:cNvPicPr>
            <a:picLocks noChangeAspect="1"/>
          </p:cNvPicPr>
          <p:nvPr/>
        </p:nvPicPr>
        <p:blipFill>
          <a:blip r:embed="rId2"/>
          <a:srcRect l="14563" t="19551" r="20863" b="17450"/>
          <a:stretch>
            <a:fillRect/>
          </a:stretch>
        </p:blipFill>
        <p:spPr bwMode="auto">
          <a:xfrm>
            <a:off x="4681538" y="2066925"/>
            <a:ext cx="3960812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Рисунок 4"/>
          <p:cNvPicPr>
            <a:picLocks noChangeAspect="1"/>
          </p:cNvPicPr>
          <p:nvPr/>
        </p:nvPicPr>
        <p:blipFill>
          <a:blip r:embed="rId3"/>
          <a:srcRect l="5511" t="13445" r="21252" b="16000"/>
          <a:stretch>
            <a:fillRect/>
          </a:stretch>
        </p:blipFill>
        <p:spPr bwMode="auto">
          <a:xfrm>
            <a:off x="179388" y="1052513"/>
            <a:ext cx="4186237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092950" y="3698875"/>
            <a:ext cx="431800" cy="4270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3132138" y="2781300"/>
            <a:ext cx="215900" cy="6477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680200" y="2320925"/>
            <a:ext cx="214313" cy="4889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4859338" y="4292600"/>
            <a:ext cx="288925" cy="5048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132138" y="1497013"/>
            <a:ext cx="0" cy="5635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29" name="TextBox 2"/>
          <p:cNvSpPr txBox="1">
            <a:spLocks noChangeArrowheads="1"/>
          </p:cNvSpPr>
          <p:nvPr/>
        </p:nvSpPr>
        <p:spPr bwMode="auto">
          <a:xfrm>
            <a:off x="4572000" y="5111750"/>
            <a:ext cx="41798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/>
              <a:t>Гиперэхогенные - гнойные включения в структуре абсцесса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2925"/>
          </a:xfrm>
        </p:spPr>
        <p:txBody>
          <a:bodyPr/>
          <a:lstStyle/>
          <a:p>
            <a:pPr algn="ctr" eaLnBrk="1" hangingPunct="1"/>
            <a:r>
              <a:rPr lang="ru-RU" sz="2400" smtClean="0">
                <a:latin typeface="Arial" charset="0"/>
                <a:cs typeface="Arial" charset="0"/>
              </a:rPr>
              <a:t>Радиологические признаки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8413"/>
            <a:ext cx="7886700" cy="4351337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Гиперфиксация (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от 130% 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более) радиофармпрепарата (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пирфотех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Tc 99m,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фосфотех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Tc 99m)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при активном процессе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накопления радиофармпрепарата или его нормальное накопление при затихшем или неактивном процессе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ru-RU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выбора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выявлении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скрытых очаговых поражений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позвоночника и других костей скелета, в том числе рентген негативных.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Чувствительный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но </a:t>
            </a:r>
            <a:r>
              <a:rPr lang="ru-R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не специфичный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561975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Активный процесс</a:t>
            </a:r>
          </a:p>
        </p:txBody>
      </p:sp>
      <p:pic>
        <p:nvPicPr>
          <p:cNvPr id="83970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64163" y="809625"/>
            <a:ext cx="2663825" cy="5327650"/>
          </a:xfrm>
        </p:spPr>
      </p:pic>
      <p:pic>
        <p:nvPicPr>
          <p:cNvPr id="83971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809625"/>
            <a:ext cx="266382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1042988" y="1093788"/>
            <a:ext cx="477837" cy="431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2087563" y="1844675"/>
            <a:ext cx="581025" cy="8731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6804025" y="2082800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563562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Неактивный процесс</a:t>
            </a:r>
          </a:p>
        </p:txBody>
      </p:sp>
      <p:pic>
        <p:nvPicPr>
          <p:cNvPr id="8499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86388" y="685800"/>
            <a:ext cx="2714625" cy="5426075"/>
          </a:xfrm>
        </p:spPr>
      </p:pic>
      <p:pic>
        <p:nvPicPr>
          <p:cNvPr id="84995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639763"/>
            <a:ext cx="2735262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6804025" y="2205038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2411413" y="2205038"/>
            <a:ext cx="495300" cy="215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366864"/>
          </a:xfrm>
        </p:spPr>
        <p:txBody>
          <a:bodyPr/>
          <a:lstStyle/>
          <a:p>
            <a:r>
              <a:rPr lang="ru-RU" sz="2000" b="1" i="1" dirty="0"/>
              <a:t>За последние 5 лет </a:t>
            </a:r>
            <a:r>
              <a:rPr lang="ru-RU" sz="2000" dirty="0"/>
              <a:t>число впервые выявленных больных с сочетанием туберкулезных поражений позвоночника и ВИЧ-инфекции </a:t>
            </a:r>
            <a:r>
              <a:rPr lang="ru-RU" sz="2000" b="1" i="1" dirty="0"/>
              <a:t>увеличилось в </a:t>
            </a:r>
            <a:r>
              <a:rPr lang="ru-RU" sz="2000" b="1" i="1" dirty="0" smtClean="0"/>
              <a:t>3,2 раза </a:t>
            </a:r>
            <a:r>
              <a:rPr lang="ru-RU" sz="2000" dirty="0" smtClean="0"/>
              <a:t>(наблюдения </a:t>
            </a:r>
            <a:r>
              <a:rPr lang="ru-RU" sz="2000" dirty="0" err="1" smtClean="0"/>
              <a:t>СПбНИИФ</a:t>
            </a:r>
            <a:r>
              <a:rPr lang="ru-RU" sz="2000" dirty="0" smtClean="0"/>
              <a:t>)</a:t>
            </a:r>
          </a:p>
          <a:p>
            <a:r>
              <a:rPr lang="ru-RU" sz="2000" dirty="0" smtClean="0"/>
              <a:t>ТБ + ВИЧ-инфекция = </a:t>
            </a:r>
            <a:r>
              <a:rPr lang="ru-RU" sz="2000" b="1" i="1" dirty="0"/>
              <a:t>разнообразие проявлений </a:t>
            </a:r>
            <a:r>
              <a:rPr lang="ru-RU" sz="2000" dirty="0"/>
              <a:t>специфического процесса с </a:t>
            </a:r>
            <a:r>
              <a:rPr lang="ru-RU" sz="2000" b="1" i="1" dirty="0"/>
              <a:t>тенденцией к </a:t>
            </a:r>
            <a:r>
              <a:rPr lang="ru-RU" sz="2000" b="1" i="1" dirty="0" smtClean="0"/>
              <a:t>генерализации </a:t>
            </a:r>
          </a:p>
          <a:p>
            <a:r>
              <a:rPr lang="ru-RU" sz="2000" b="1" i="1" dirty="0" smtClean="0"/>
              <a:t>Резкое </a:t>
            </a:r>
            <a:r>
              <a:rPr lang="ru-RU" sz="2000" b="1" i="1" dirty="0" smtClean="0">
                <a:solidFill>
                  <a:srgbClr val="FF0000"/>
                </a:solidFill>
              </a:rPr>
              <a:t>↓ </a:t>
            </a:r>
            <a:r>
              <a:rPr lang="ru-RU" sz="2000" dirty="0" smtClean="0"/>
              <a:t>CD4</a:t>
            </a:r>
            <a:r>
              <a:rPr lang="ru-RU" sz="2000" dirty="0"/>
              <a:t>+ </a:t>
            </a:r>
            <a:r>
              <a:rPr lang="ru-RU" sz="2000" dirty="0" smtClean="0"/>
              <a:t>лимфоцитов у пациентов с ВИЧ даёт </a:t>
            </a:r>
            <a:r>
              <a:rPr lang="ru-RU" sz="2000" dirty="0" smtClean="0">
                <a:solidFill>
                  <a:srgbClr val="FF0000"/>
                </a:solidFill>
              </a:rPr>
              <a:t>↑ </a:t>
            </a:r>
            <a:r>
              <a:rPr lang="ru-RU" sz="2000" dirty="0" smtClean="0"/>
              <a:t>в 5 раз развития внелегочного процесса в сравнении с 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 </a:t>
            </a:r>
            <a:r>
              <a:rPr lang="ru-RU" sz="2000" dirty="0" smtClean="0"/>
              <a:t>иммунным</a:t>
            </a:r>
            <a:r>
              <a:rPr lang="en-US" sz="2000" dirty="0" smtClean="0"/>
              <a:t> </a:t>
            </a:r>
            <a:r>
              <a:rPr lang="ru-RU" sz="2000" dirty="0" smtClean="0"/>
              <a:t>статусом</a:t>
            </a:r>
          </a:p>
          <a:p>
            <a:r>
              <a:rPr lang="ru-RU" sz="2000" dirty="0" smtClean="0"/>
              <a:t>Чаще поражаются </a:t>
            </a:r>
            <a:r>
              <a:rPr lang="ru-RU" sz="2000" b="1" i="1" dirty="0" smtClean="0"/>
              <a:t>лимфатические узлы, перикард, косно-суставная система</a:t>
            </a:r>
            <a:endParaRPr lang="ru-RU" sz="2000" b="1" i="1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625475"/>
          </a:xfrm>
        </p:spPr>
        <p:txBody>
          <a:bodyPr/>
          <a:lstStyle/>
          <a:p>
            <a:pPr algn="ctr"/>
            <a:r>
              <a:rPr lang="ru-RU" sz="2800" dirty="0" smtClean="0">
                <a:latin typeface="Arial" charset="0"/>
                <a:cs typeface="Arial" charset="0"/>
              </a:rPr>
              <a:t>Сочетание ТБ+ВИЧ</a:t>
            </a:r>
          </a:p>
        </p:txBody>
      </p:sp>
    </p:spTree>
    <p:extLst>
      <p:ext uri="{BB962C8B-B14F-4D97-AF65-F5344CB8AC3E}">
        <p14:creationId xmlns:p14="http://schemas.microsoft.com/office/powerpoint/2010/main" val="795872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Заголовок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625475"/>
          </a:xfrm>
        </p:spPr>
        <p:txBody>
          <a:bodyPr/>
          <a:lstStyle/>
          <a:p>
            <a:pPr algn="ctr"/>
            <a:r>
              <a:rPr lang="ru-RU" sz="2800" dirty="0" smtClean="0">
                <a:latin typeface="Arial" charset="0"/>
                <a:cs typeface="Arial" charset="0"/>
              </a:rPr>
              <a:t>Сочетание ТБ+ВИЧ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628650" y="1828800"/>
            <a:ext cx="8229600" cy="2913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Лучевые проявления зависят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 от иммунного статуса пациента:</a:t>
            </a:r>
          </a:p>
          <a:p>
            <a:pPr marL="0" indent="0">
              <a:buFontTx/>
              <a:buNone/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Нормальный иммунный статус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(CD4&gt;500 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мкл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Иммунодефицит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 (CD4 от 500 до 200 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мкл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  <a:cs typeface="Arial"/>
              </a:rPr>
              <a:t>Глубокий иммунодефицит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(CD4&lt;200 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ru-RU" sz="2000" dirty="0" err="1" smtClean="0">
                <a:solidFill>
                  <a:srgbClr val="000000"/>
                </a:solidFill>
                <a:latin typeface="Arial"/>
                <a:cs typeface="Arial"/>
              </a:rPr>
              <a:t>мкл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lang="ru-RU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lang="ru-RU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Прямоугольник 1"/>
          <p:cNvSpPr>
            <a:spLocks noChangeArrowheads="1"/>
          </p:cNvSpPr>
          <p:nvPr/>
        </p:nvSpPr>
        <p:spPr bwMode="auto">
          <a:xfrm>
            <a:off x="304800" y="685800"/>
            <a:ext cx="8610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/>
              <a:t> </a:t>
            </a:r>
            <a:r>
              <a:rPr lang="ru-RU" altLang="ru-RU" sz="2400"/>
              <a:t>СКТ – </a:t>
            </a:r>
            <a:r>
              <a:rPr lang="ru-RU" altLang="ru-RU" sz="2400" u="sng"/>
              <a:t>рентгенологический метод</a:t>
            </a:r>
            <a:r>
              <a:rPr lang="ru-RU" altLang="ru-RU" sz="2400"/>
              <a:t> с высокой разрешающей способностью в структурном изображении костной ткани  во всех проекциях</a:t>
            </a:r>
            <a:r>
              <a:rPr lang="en-US" altLang="ru-RU" sz="2400"/>
              <a:t> </a:t>
            </a:r>
            <a:r>
              <a:rPr lang="ru-RU" altLang="ru-RU" sz="2400"/>
              <a:t>демонстрирует </a:t>
            </a:r>
            <a:r>
              <a:rPr lang="ru-RU" altLang="ru-RU" sz="2400" b="1"/>
              <a:t>детали патологии </a:t>
            </a:r>
            <a:r>
              <a:rPr lang="ru-RU" altLang="ru-RU" sz="2400"/>
              <a:t>в поперечном сечении: </a:t>
            </a:r>
          </a:p>
          <a:p>
            <a:r>
              <a:rPr lang="ru-RU" altLang="ru-RU" sz="2400"/>
              <a:t>-</a:t>
            </a:r>
            <a:r>
              <a:rPr lang="ru-RU" altLang="ru-RU" sz="2400" i="1"/>
              <a:t>деструктивные полости в телах позвонков, их                            соотношение с просветом позвоночного канала и паравертебральными тканями,</a:t>
            </a:r>
          </a:p>
          <a:p>
            <a:r>
              <a:rPr lang="ru-RU" altLang="ru-RU" sz="2400" i="1"/>
              <a:t> - включения секвестров, структуры задней позвоночной колонны</a:t>
            </a:r>
            <a:r>
              <a:rPr lang="ru-RU" altLang="ru-RU" sz="2400"/>
              <a:t>.</a:t>
            </a:r>
          </a:p>
          <a:p>
            <a:r>
              <a:rPr lang="ru-RU" altLang="ru-RU" sz="2400"/>
              <a:t>  </a:t>
            </a:r>
          </a:p>
          <a:p>
            <a:r>
              <a:rPr lang="ru-RU" altLang="ru-RU" sz="2400"/>
              <a:t>  Хорошо визуализирует паравертебральные абсцессы во всех проекциях.</a:t>
            </a:r>
            <a:endParaRPr lang="ru-RU"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Заголовок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3200" b="1">
                <a:solidFill>
                  <a:srgbClr val="000000"/>
                </a:solidFill>
                <a:cs typeface="Arial" charset="0"/>
              </a:rPr>
              <a:t>Нормальный иммунный статус </a:t>
            </a:r>
            <a:r>
              <a:rPr lang="ru-RU" sz="3200">
                <a:solidFill>
                  <a:srgbClr val="000000"/>
                </a:solidFill>
                <a:cs typeface="Arial" charset="0"/>
              </a:rPr>
              <a:t>(CD4&gt;500 кл/мкл)</a:t>
            </a:r>
          </a:p>
        </p:txBody>
      </p:sp>
      <p:sp>
        <p:nvSpPr>
          <p:cNvPr id="87042" name="Объект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Лучевая картина </a:t>
            </a:r>
            <a:r>
              <a:rPr lang="ru-RU" sz="2000" b="1">
                <a:solidFill>
                  <a:srgbClr val="000000"/>
                </a:solidFill>
                <a:cs typeface="Arial" charset="0"/>
              </a:rPr>
              <a:t>не отличается </a:t>
            </a:r>
            <a:r>
              <a:rPr lang="ru-RU" sz="2000">
                <a:solidFill>
                  <a:srgbClr val="000000"/>
                </a:solidFill>
                <a:cs typeface="Arial" charset="0"/>
              </a:rPr>
              <a:t>от пациентов без ВИЧ</a:t>
            </a:r>
          </a:p>
        </p:txBody>
      </p:sp>
      <p:pic>
        <p:nvPicPr>
          <p:cNvPr id="87043" name="Рисунок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2640013"/>
            <a:ext cx="2547937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5475" y="2635250"/>
            <a:ext cx="1830388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045" name="Прямая со стрелкой 7"/>
          <p:cNvCxnSpPr>
            <a:cxnSpLocks/>
          </p:cNvCxnSpPr>
          <p:nvPr/>
        </p:nvCxnSpPr>
        <p:spPr bwMode="auto">
          <a:xfrm>
            <a:off x="1076325" y="3754438"/>
            <a:ext cx="511175" cy="350837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miter lim="800000"/>
            <a:headEnd/>
            <a:tailEnd type="triangle" w="med" len="med"/>
          </a:ln>
        </p:spPr>
      </p:cxnSp>
      <p:pic>
        <p:nvPicPr>
          <p:cNvPr id="87046" name="Рисунок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0350" y="2879725"/>
            <a:ext cx="2503488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Рисунок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9525" y="2635250"/>
            <a:ext cx="1947863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048" name="Прямая со стрелкой 10"/>
          <p:cNvCxnSpPr>
            <a:cxnSpLocks/>
          </p:cNvCxnSpPr>
          <p:nvPr/>
        </p:nvCxnSpPr>
        <p:spPr bwMode="auto">
          <a:xfrm>
            <a:off x="3389313" y="3579813"/>
            <a:ext cx="512762" cy="350837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miter lim="800000"/>
            <a:headEnd/>
            <a:tailEnd type="triangle" w="med" len="med"/>
          </a:ln>
        </p:spPr>
      </p:cxnSp>
      <p:cxnSp>
        <p:nvCxnSpPr>
          <p:cNvPr id="87049" name="Прямая со стрелкой 11"/>
          <p:cNvCxnSpPr>
            <a:cxnSpLocks/>
          </p:cNvCxnSpPr>
          <p:nvPr/>
        </p:nvCxnSpPr>
        <p:spPr bwMode="auto">
          <a:xfrm flipH="1">
            <a:off x="6505575" y="4021138"/>
            <a:ext cx="419100" cy="528637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miter lim="800000"/>
            <a:headEnd/>
            <a:tailEnd type="triangle" w="med" len="med"/>
          </a:ln>
        </p:spPr>
      </p:cxnSp>
      <p:cxnSp>
        <p:nvCxnSpPr>
          <p:cNvPr id="87050" name="Прямая со стрелкой 12"/>
          <p:cNvCxnSpPr>
            <a:cxnSpLocks/>
          </p:cNvCxnSpPr>
          <p:nvPr/>
        </p:nvCxnSpPr>
        <p:spPr bwMode="auto">
          <a:xfrm flipH="1">
            <a:off x="8137525" y="3511550"/>
            <a:ext cx="420688" cy="528638"/>
          </a:xfrm>
          <a:prstGeom prst="straightConnector1">
            <a:avLst/>
          </a:prstGeom>
          <a:noFill/>
          <a:ln w="63500" algn="ctr">
            <a:solidFill>
              <a:srgbClr val="FFFF00"/>
            </a:solidFill>
            <a:miter lim="800000"/>
            <a:headEnd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Заголовок 1"/>
          <p:cNvSpPr txBox="1">
            <a:spLocks/>
          </p:cNvSpPr>
          <p:nvPr/>
        </p:nvSpPr>
        <p:spPr bwMode="auto">
          <a:xfrm>
            <a:off x="323850" y="160338"/>
            <a:ext cx="84343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3200" b="1">
                <a:solidFill>
                  <a:srgbClr val="000000"/>
                </a:solidFill>
                <a:cs typeface="Arial" charset="0"/>
              </a:rPr>
              <a:t>Иммунодефицит</a:t>
            </a:r>
            <a:br>
              <a:rPr lang="ru-RU" sz="3200" b="1">
                <a:solidFill>
                  <a:srgbClr val="000000"/>
                </a:solidFill>
                <a:cs typeface="Arial" charset="0"/>
              </a:rPr>
            </a:br>
            <a:r>
              <a:rPr lang="ru-RU" sz="3200">
                <a:solidFill>
                  <a:srgbClr val="000000"/>
                </a:solidFill>
                <a:cs typeface="Arial" charset="0"/>
              </a:rPr>
              <a:t> (CD4 от 500 до 200 кл/мкл)</a:t>
            </a:r>
            <a:endParaRPr lang="ru-RU" sz="4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8066" name="Объект 2"/>
          <p:cNvSpPr txBox="1">
            <a:spLocks/>
          </p:cNvSpPr>
          <p:nvPr/>
        </p:nvSpPr>
        <p:spPr bwMode="auto">
          <a:xfrm>
            <a:off x="477838" y="1303338"/>
            <a:ext cx="85471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Более выраженные разрушения позвонков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Часто распространённые поражения от 2 и более позвоночно-двигательных сегментов (ПДС)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Полилокальные поражения на разных уровнях с вовлечением в процесс одного или двух ПДС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Крупные паравертебральные абсцессы с переходом на соседние области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Формирование свищей (в два раза более часто, чем при нормальном иммунном статусе)</a:t>
            </a:r>
          </a:p>
        </p:txBody>
      </p:sp>
      <p:pic>
        <p:nvPicPr>
          <p:cNvPr id="88067" name="Объект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4419600"/>
            <a:ext cx="1030288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4419600"/>
            <a:ext cx="992188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Рисунок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313" y="4419600"/>
            <a:ext cx="2954337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81000" y="132160"/>
            <a:ext cx="8229600" cy="857250"/>
          </a:xfrm>
        </p:spPr>
        <p:txBody>
          <a:bodyPr/>
          <a:lstStyle/>
          <a:p>
            <a:pPr algn="ctr" eaLnBrk="1" hangingPunct="1"/>
            <a:r>
              <a:rPr lang="ru-RU" sz="2400" dirty="0"/>
              <a:t>Появление первично очаговых, полилокальных форм спондилита у пациента с ВИЧ-инфекцией</a:t>
            </a:r>
          </a:p>
        </p:txBody>
      </p:sp>
      <p:pic>
        <p:nvPicPr>
          <p:cNvPr id="26627" name="Picture 4" descr="очаговый вич туберкулез000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 l="37654" r="18460"/>
          <a:stretch>
            <a:fillRect/>
          </a:stretch>
        </p:blipFill>
        <p:spPr>
          <a:xfrm>
            <a:off x="3200400" y="989410"/>
            <a:ext cx="1591865" cy="3314700"/>
          </a:xfrm>
        </p:spPr>
      </p:pic>
      <p:pic>
        <p:nvPicPr>
          <p:cNvPr id="26628" name="Picture 5" descr="очаговый вич туберкулез0002"/>
          <p:cNvPicPr>
            <a:picLocks noChangeAspect="1" noChangeArrowheads="1"/>
          </p:cNvPicPr>
          <p:nvPr/>
        </p:nvPicPr>
        <p:blipFill>
          <a:blip r:embed="rId3"/>
          <a:srcRect l="37468" r="17815"/>
          <a:stretch>
            <a:fillRect/>
          </a:stretch>
        </p:blipFill>
        <p:spPr bwMode="auto">
          <a:xfrm>
            <a:off x="4970859" y="1006079"/>
            <a:ext cx="1622822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6" descr="туб спондилит"/>
          <p:cNvPicPr>
            <a:picLocks noChangeAspect="1" noChangeArrowheads="1"/>
          </p:cNvPicPr>
          <p:nvPr/>
        </p:nvPicPr>
        <p:blipFill>
          <a:blip r:embed="rId4"/>
          <a:srcRect l="39452" t="1114" r="19708"/>
          <a:stretch>
            <a:fillRect/>
          </a:stretch>
        </p:blipFill>
        <p:spPr bwMode="auto">
          <a:xfrm>
            <a:off x="6779418" y="1008460"/>
            <a:ext cx="148709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 descr="крадинова легкие диссеминация0001"/>
          <p:cNvPicPr>
            <a:picLocks noChangeAspect="1" noChangeArrowheads="1"/>
          </p:cNvPicPr>
          <p:nvPr/>
        </p:nvPicPr>
        <p:blipFill>
          <a:blip r:embed="rId5"/>
          <a:srcRect l="12988" t="27734" r="13281" b="19531"/>
          <a:stretch>
            <a:fillRect/>
          </a:stretch>
        </p:blipFill>
        <p:spPr bwMode="auto">
          <a:xfrm>
            <a:off x="144065" y="969169"/>
            <a:ext cx="1951435" cy="1395413"/>
          </a:xfrm>
          <a:prstGeom prst="rect">
            <a:avLst/>
          </a:prstGeom>
          <a:noFill/>
        </p:spPr>
      </p:pic>
      <p:pic>
        <p:nvPicPr>
          <p:cNvPr id="26632" name="Picture 8" descr="крадинова легкие диссеминация0003"/>
          <p:cNvPicPr>
            <a:picLocks noChangeAspect="1" noChangeArrowheads="1"/>
          </p:cNvPicPr>
          <p:nvPr/>
        </p:nvPicPr>
        <p:blipFill>
          <a:blip r:embed="rId6"/>
          <a:srcRect l="9473" t="22754" r="10579" b="20020"/>
          <a:stretch>
            <a:fillRect/>
          </a:stretch>
        </p:blipFill>
        <p:spPr bwMode="auto">
          <a:xfrm>
            <a:off x="989409" y="2122885"/>
            <a:ext cx="2041922" cy="1460897"/>
          </a:xfrm>
          <a:prstGeom prst="rect">
            <a:avLst/>
          </a:prstGeom>
          <a:noFill/>
        </p:spPr>
      </p:pic>
      <p:pic>
        <p:nvPicPr>
          <p:cNvPr id="26630" name="Picture 6" descr="крадинова легкие диссеминация0002"/>
          <p:cNvPicPr>
            <a:picLocks noChangeAspect="1" noChangeArrowheads="1"/>
          </p:cNvPicPr>
          <p:nvPr/>
        </p:nvPicPr>
        <p:blipFill>
          <a:blip r:embed="rId7"/>
          <a:srcRect l="7552" t="22754" r="9798" b="19075"/>
          <a:stretch>
            <a:fillRect/>
          </a:stretch>
        </p:blipFill>
        <p:spPr bwMode="auto">
          <a:xfrm>
            <a:off x="320277" y="3448050"/>
            <a:ext cx="2139554" cy="1506141"/>
          </a:xfrm>
          <a:prstGeom prst="rect">
            <a:avLst/>
          </a:prstGeom>
          <a:noFill/>
        </p:spPr>
      </p:pic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2895600" y="4561195"/>
            <a:ext cx="55090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dirty="0"/>
              <a:t>На фоне двусторонней очаговой диссеминации легочной ткани за 2 месяца появились множественные участки разнокалиберной очаговой деструкции в телах позвонков</a:t>
            </a:r>
          </a:p>
        </p:txBody>
      </p:sp>
    </p:spTree>
    <p:extLst>
      <p:ext uri="{BB962C8B-B14F-4D97-AF65-F5344CB8AC3E}">
        <p14:creationId xmlns:p14="http://schemas.microsoft.com/office/powerpoint/2010/main" val="3827108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Заголовок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3200" b="1">
                <a:solidFill>
                  <a:srgbClr val="000000"/>
                </a:solidFill>
                <a:cs typeface="Arial" charset="0"/>
              </a:rPr>
              <a:t>Глубокий иммунодефицит </a:t>
            </a:r>
            <a:br>
              <a:rPr lang="ru-RU" sz="3200" b="1">
                <a:solidFill>
                  <a:srgbClr val="000000"/>
                </a:solidFill>
                <a:cs typeface="Arial" charset="0"/>
              </a:rPr>
            </a:br>
            <a:r>
              <a:rPr lang="ru-RU" sz="3200">
                <a:solidFill>
                  <a:srgbClr val="000000"/>
                </a:solidFill>
                <a:cs typeface="Arial" charset="0"/>
              </a:rPr>
              <a:t>(CD4&lt;200 кл/мкл)</a:t>
            </a:r>
          </a:p>
        </p:txBody>
      </p:sp>
      <p:sp>
        <p:nvSpPr>
          <p:cNvPr id="89090" name="Объект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Атипичное проявление специфического процесса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Локальные поражения в пределах 1-2 смежных ПДС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Литический (плоскостной) тип деструкции без зон склероза на ранних сроках (от 3 до 6 месяцев от начала заболевания) с дальнейшим выраженным склерозированием позвонков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solidFill>
                  <a:srgbClr val="000000"/>
                </a:solidFill>
                <a:cs typeface="Arial" charset="0"/>
              </a:rPr>
              <a:t>Отсутствие реакции мягких тканей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ru-RU" sz="20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89091" name="Рисунок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9475" y="4005263"/>
            <a:ext cx="1933575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000" y="4005263"/>
            <a:ext cx="2090738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Рисунок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005263"/>
            <a:ext cx="2473325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Заголовок 1"/>
          <p:cNvSpPr>
            <a:spLocks noGrp="1"/>
          </p:cNvSpPr>
          <p:nvPr>
            <p:ph type="title"/>
          </p:nvPr>
        </p:nvSpPr>
        <p:spPr>
          <a:xfrm>
            <a:off x="635000" y="549275"/>
            <a:ext cx="7886700" cy="687388"/>
          </a:xfrm>
        </p:spPr>
        <p:txBody>
          <a:bodyPr/>
          <a:lstStyle/>
          <a:p>
            <a:pPr algn="ctr"/>
            <a:r>
              <a:rPr lang="ru-RU" sz="2400" smtClean="0">
                <a:latin typeface="Arial" charset="0"/>
                <a:cs typeface="Arial" charset="0"/>
              </a:rPr>
              <a:t>Дифференциальный ряд</a:t>
            </a:r>
          </a:p>
        </p:txBody>
      </p:sp>
      <p:sp>
        <p:nvSpPr>
          <p:cNvPr id="90114" name="Объект 2"/>
          <p:cNvSpPr>
            <a:spLocks noGrp="1"/>
          </p:cNvSpPr>
          <p:nvPr>
            <p:ph idx="1"/>
          </p:nvPr>
        </p:nvSpPr>
        <p:spPr>
          <a:xfrm>
            <a:off x="609600" y="1484313"/>
            <a:ext cx="7912100" cy="3773487"/>
          </a:xfrm>
        </p:spPr>
        <p:txBody>
          <a:bodyPr/>
          <a:lstStyle/>
          <a:p>
            <a:r>
              <a:rPr lang="ru-RU" sz="2000" smtClean="0">
                <a:latin typeface="Arial" charset="0"/>
                <a:cs typeface="Arial" charset="0"/>
              </a:rPr>
              <a:t>Неспецифический (гнойный)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Паразитарный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Грибковый </a:t>
            </a:r>
            <a:endParaRPr lang="en-US" sz="2000" smtClean="0">
              <a:latin typeface="Arial" charset="0"/>
              <a:cs typeface="Arial" charset="0"/>
            </a:endParaRPr>
          </a:p>
          <a:p>
            <a:r>
              <a:rPr lang="ru-RU" sz="2000" smtClean="0">
                <a:latin typeface="Arial" charset="0"/>
                <a:cs typeface="Arial" charset="0"/>
              </a:rPr>
              <a:t>Сифилитический 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Бруцеллезный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Гонорейный 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Тифозный</a:t>
            </a:r>
          </a:p>
          <a:p>
            <a:r>
              <a:rPr lang="ru-RU" sz="2000" smtClean="0">
                <a:latin typeface="Arial" charset="0"/>
                <a:cs typeface="Arial" charset="0"/>
              </a:rPr>
              <a:t>Заболевания крови (миеломная болезнь и т.п.)</a:t>
            </a:r>
            <a:endParaRPr lang="en-US" sz="2000" smtClean="0">
              <a:latin typeface="Arial" charset="0"/>
              <a:cs typeface="Arial" charset="0"/>
            </a:endParaRPr>
          </a:p>
          <a:p>
            <a:r>
              <a:rPr lang="ru-RU" sz="2000" smtClean="0">
                <a:latin typeface="Arial" charset="0"/>
                <a:cs typeface="Arial" charset="0"/>
              </a:rPr>
              <a:t>Травматические</a:t>
            </a:r>
            <a:r>
              <a:rPr lang="en-US" sz="2000" smtClean="0">
                <a:latin typeface="Arial" charset="0"/>
                <a:cs typeface="Arial" charset="0"/>
              </a:rPr>
              <a:t> </a:t>
            </a:r>
            <a:r>
              <a:rPr lang="ru-RU" sz="2000" smtClean="0">
                <a:latin typeface="Arial" charset="0"/>
                <a:cs typeface="Arial" charset="0"/>
              </a:rPr>
              <a:t>изменения </a:t>
            </a:r>
            <a:endParaRPr lang="en-US" sz="2000" smtClean="0">
              <a:latin typeface="Arial" charset="0"/>
              <a:cs typeface="Arial" charset="0"/>
            </a:endParaRPr>
          </a:p>
          <a:p>
            <a:endParaRPr lang="ru-RU" sz="2000" smtClean="0">
              <a:latin typeface="Arial" charset="0"/>
              <a:cs typeface="Arial" charset="0"/>
            </a:endParaRPr>
          </a:p>
          <a:p>
            <a:endParaRPr lang="ru-RU" sz="20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569" name="Group 9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0829677"/>
              </p:ext>
            </p:extLst>
          </p:nvPr>
        </p:nvGraphicFramePr>
        <p:xfrm>
          <a:off x="76200" y="152400"/>
          <a:ext cx="8991601" cy="6368860"/>
        </p:xfrm>
        <a:graphic>
          <a:graphicData uri="http://schemas.openxmlformats.org/drawingml/2006/table">
            <a:tbl>
              <a:tblPr/>
              <a:tblGrid>
                <a:gridCol w="1814095"/>
                <a:gridCol w="2918327"/>
                <a:gridCol w="4259179"/>
              </a:tblGrid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Признаки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Туберкулез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Неспецифический остеомиелит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Клиника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Стертая картина, субфебрильная температура, медленное развитие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Острое начало, быстрое развитие, фебрильная температура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Неврологическая симптоматика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Медленное прогрессирование с возможностью полного регресса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Быстрое прогрессирование без полного восстновления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Начало процесса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Очаг деструкции в теле позвонка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Деструкция в субхондральных отделах тела позвонка с формированием спондилодисцита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Характер деструкции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Глубокая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Чаще плоскостная, может быть глубокая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Распространение деструкции на дуги и отростки позвонка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Редко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Часто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Количество пораженных ПДС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Различное, м.б. полилокальные поражения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Как правило 1-2, редко полилокальные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Секвестры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Разнокалиберные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Мелкие или их отсутствие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Склероз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На ранних сроках минимальный с его медленным прогрессирование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Выраженный на ранних сроках вплоть до тотального склерозирования тела позвонка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Абсцессы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Различные с постоянным прогрессированием выше или ниже зоны деструкции, на фоне лечения отграничение, кальцинация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Как правило на уровне деструкции, на фоне лечения полная регрессия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процесс 3"/>
          <p:cNvSpPr/>
          <p:nvPr/>
        </p:nvSpPr>
        <p:spPr>
          <a:xfrm>
            <a:off x="1547813" y="177800"/>
            <a:ext cx="5903912" cy="4318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Клинико-анамнестические и лабораторные данные</a:t>
            </a:r>
          </a:p>
        </p:txBody>
      </p:sp>
      <p:sp>
        <p:nvSpPr>
          <p:cNvPr id="5" name="Блок-схема: процесс 4"/>
          <p:cNvSpPr/>
          <p:nvPr/>
        </p:nvSpPr>
        <p:spPr>
          <a:xfrm>
            <a:off x="3455988" y="800100"/>
            <a:ext cx="2087562" cy="360363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 спондилит (?)</a:t>
            </a:r>
          </a:p>
        </p:txBody>
      </p:sp>
      <p:sp>
        <p:nvSpPr>
          <p:cNvPr id="6" name="Блок-схема: процесс 5"/>
          <p:cNvSpPr/>
          <p:nvPr/>
        </p:nvSpPr>
        <p:spPr>
          <a:xfrm>
            <a:off x="2735263" y="1414463"/>
            <a:ext cx="3529012" cy="504825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Обзорная рентгенография (спондилография)</a:t>
            </a:r>
          </a:p>
        </p:txBody>
      </p:sp>
      <p:sp>
        <p:nvSpPr>
          <p:cNvPr id="7" name="Блок-схема: процесс 6"/>
          <p:cNvSpPr/>
          <p:nvPr/>
        </p:nvSpPr>
        <p:spPr>
          <a:xfrm>
            <a:off x="130175" y="2990850"/>
            <a:ext cx="1235075" cy="431800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Костные изменения</a:t>
            </a: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1449388" y="2995613"/>
            <a:ext cx="1944687" cy="431800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Паравертебральные ткани</a:t>
            </a:r>
          </a:p>
        </p:txBody>
      </p:sp>
      <p:sp>
        <p:nvSpPr>
          <p:cNvPr id="9" name="Блок-схема: процесс 8"/>
          <p:cNvSpPr/>
          <p:nvPr/>
        </p:nvSpPr>
        <p:spPr>
          <a:xfrm>
            <a:off x="3478213" y="2995613"/>
            <a:ext cx="1727200" cy="431800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Межпозвонковые диски</a:t>
            </a:r>
          </a:p>
        </p:txBody>
      </p:sp>
      <p:sp>
        <p:nvSpPr>
          <p:cNvPr id="10" name="Блок-схема: процесс 9"/>
          <p:cNvSpPr/>
          <p:nvPr/>
        </p:nvSpPr>
        <p:spPr>
          <a:xfrm>
            <a:off x="5289550" y="2995613"/>
            <a:ext cx="1404938" cy="431800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Позвоночный канал</a:t>
            </a:r>
          </a:p>
        </p:txBody>
      </p:sp>
      <p:sp>
        <p:nvSpPr>
          <p:cNvPr id="11" name="Блок-схема: процесс 10"/>
          <p:cNvSpPr/>
          <p:nvPr/>
        </p:nvSpPr>
        <p:spPr>
          <a:xfrm>
            <a:off x="6764338" y="2990850"/>
            <a:ext cx="1419225" cy="439738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Спинной мозг</a:t>
            </a:r>
          </a:p>
        </p:txBody>
      </p:sp>
      <p:sp>
        <p:nvSpPr>
          <p:cNvPr id="12" name="Блок-схема: процесс 11"/>
          <p:cNvSpPr/>
          <p:nvPr/>
        </p:nvSpPr>
        <p:spPr>
          <a:xfrm>
            <a:off x="279400" y="4732338"/>
            <a:ext cx="3240088" cy="92392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Компьютерная томография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(изолированные поражения – тело позвонка, дуги, отростки; распространенность, протяженность поражения)</a:t>
            </a:r>
          </a:p>
        </p:txBody>
      </p:sp>
      <p:sp>
        <p:nvSpPr>
          <p:cNvPr id="13" name="Блок-схема: процесс 12"/>
          <p:cNvSpPr/>
          <p:nvPr/>
        </p:nvSpPr>
        <p:spPr>
          <a:xfrm>
            <a:off x="7319963" y="3722688"/>
            <a:ext cx="1728787" cy="576262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Неврологическая симптоматика</a:t>
            </a: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6180138" y="4856163"/>
            <a:ext cx="2736850" cy="10795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Магнитно-резонансная томография </a:t>
            </a:r>
          </a:p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(изменения нервных структур, проходимость ликворных путей, оценка мягких тканей)</a:t>
            </a:r>
          </a:p>
        </p:txBody>
      </p:sp>
      <p:sp>
        <p:nvSpPr>
          <p:cNvPr id="15" name="Блок-схема: процесс 14"/>
          <p:cNvSpPr/>
          <p:nvPr/>
        </p:nvSpPr>
        <p:spPr>
          <a:xfrm>
            <a:off x="4065588" y="5657850"/>
            <a:ext cx="1477962" cy="4445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Миелография (РГ, КТ)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4572000" y="62071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" idx="2"/>
            <a:endCxn id="5" idx="0"/>
          </p:cNvCxnSpPr>
          <p:nvPr/>
        </p:nvCxnSpPr>
        <p:spPr>
          <a:xfrm>
            <a:off x="4500563" y="609600"/>
            <a:ext cx="0" cy="190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5" idx="2"/>
            <a:endCxn id="6" idx="0"/>
          </p:cNvCxnSpPr>
          <p:nvPr/>
        </p:nvCxnSpPr>
        <p:spPr>
          <a:xfrm>
            <a:off x="4500563" y="1160463"/>
            <a:ext cx="0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 уступом 69"/>
          <p:cNvCxnSpPr>
            <a:endCxn id="8" idx="0"/>
          </p:cNvCxnSpPr>
          <p:nvPr/>
        </p:nvCxnSpPr>
        <p:spPr>
          <a:xfrm rot="10800000" flipV="1">
            <a:off x="2422525" y="2655888"/>
            <a:ext cx="1998663" cy="33972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Соединительная линия уступом 71"/>
          <p:cNvCxnSpPr>
            <a:endCxn id="7" idx="0"/>
          </p:cNvCxnSpPr>
          <p:nvPr/>
        </p:nvCxnSpPr>
        <p:spPr>
          <a:xfrm rot="10800000" flipV="1">
            <a:off x="747713" y="2651125"/>
            <a:ext cx="1752600" cy="33972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Соединительная линия уступом 73"/>
          <p:cNvCxnSpPr>
            <a:endCxn id="10" idx="0"/>
          </p:cNvCxnSpPr>
          <p:nvPr/>
        </p:nvCxnSpPr>
        <p:spPr>
          <a:xfrm>
            <a:off x="4249738" y="2655888"/>
            <a:ext cx="1741487" cy="33972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Соединительная линия уступом 75"/>
          <p:cNvCxnSpPr>
            <a:endCxn id="11" idx="0"/>
          </p:cNvCxnSpPr>
          <p:nvPr/>
        </p:nvCxnSpPr>
        <p:spPr>
          <a:xfrm>
            <a:off x="5878513" y="2651125"/>
            <a:ext cx="1595437" cy="33972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endCxn id="9" idx="0"/>
          </p:cNvCxnSpPr>
          <p:nvPr/>
        </p:nvCxnSpPr>
        <p:spPr>
          <a:xfrm>
            <a:off x="4329113" y="2492375"/>
            <a:ext cx="12700" cy="503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57" name="TextBox 87"/>
          <p:cNvSpPr txBox="1">
            <a:spLocks noChangeArrowheads="1"/>
          </p:cNvSpPr>
          <p:nvPr/>
        </p:nvSpPr>
        <p:spPr bwMode="auto">
          <a:xfrm>
            <a:off x="2860675" y="2133600"/>
            <a:ext cx="31226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i="1">
                <a:latin typeface="Times New Roman" pitchFamily="18" charset="0"/>
                <a:cs typeface="Times New Roman" pitchFamily="18" charset="0"/>
              </a:rPr>
              <a:t>Уточнение характера патологии</a:t>
            </a:r>
          </a:p>
        </p:txBody>
      </p:sp>
      <p:cxnSp>
        <p:nvCxnSpPr>
          <p:cNvPr id="90" name="Прямая соединительная линия 89"/>
          <p:cNvCxnSpPr/>
          <p:nvPr/>
        </p:nvCxnSpPr>
        <p:spPr>
          <a:xfrm>
            <a:off x="4330700" y="1919288"/>
            <a:ext cx="0" cy="214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Соединительная линия уступом 95"/>
          <p:cNvCxnSpPr>
            <a:endCxn id="12" idx="0"/>
          </p:cNvCxnSpPr>
          <p:nvPr/>
        </p:nvCxnSpPr>
        <p:spPr>
          <a:xfrm rot="16200000" flipH="1">
            <a:off x="672307" y="3505994"/>
            <a:ext cx="1301750" cy="1150937"/>
          </a:xfrm>
          <a:prstGeom prst="bentConnector3">
            <a:avLst>
              <a:gd name="adj1" fmla="val 4860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60" name="TextBox 102"/>
          <p:cNvSpPr txBox="1">
            <a:spLocks noChangeArrowheads="1"/>
          </p:cNvSpPr>
          <p:nvPr/>
        </p:nvSpPr>
        <p:spPr bwMode="auto">
          <a:xfrm>
            <a:off x="3868738" y="4902200"/>
            <a:ext cx="18732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600" i="1">
                <a:latin typeface="Times New Roman" pitchFamily="18" charset="0"/>
                <a:cs typeface="Times New Roman" pitchFamily="18" charset="0"/>
              </a:rPr>
              <a:t>Противопоказания к МРТ</a:t>
            </a:r>
          </a:p>
        </p:txBody>
      </p:sp>
      <p:sp>
        <p:nvSpPr>
          <p:cNvPr id="91161" name="TextBox 117"/>
          <p:cNvSpPr txBox="1">
            <a:spLocks noChangeArrowheads="1"/>
          </p:cNvSpPr>
          <p:nvPr/>
        </p:nvSpPr>
        <p:spPr bwMode="auto">
          <a:xfrm>
            <a:off x="7516813" y="4360863"/>
            <a:ext cx="635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 i="1">
                <a:latin typeface="Times New Roman" pitchFamily="18" charset="0"/>
                <a:cs typeface="Times New Roman" pitchFamily="18" charset="0"/>
              </a:rPr>
              <a:t>есть</a:t>
            </a:r>
          </a:p>
        </p:txBody>
      </p:sp>
      <p:sp>
        <p:nvSpPr>
          <p:cNvPr id="91162" name="TextBox 118"/>
          <p:cNvSpPr txBox="1">
            <a:spLocks noChangeArrowheads="1"/>
          </p:cNvSpPr>
          <p:nvPr/>
        </p:nvSpPr>
        <p:spPr bwMode="auto">
          <a:xfrm>
            <a:off x="6259513" y="3895725"/>
            <a:ext cx="5222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i="1">
                <a:latin typeface="Times New Roman" pitchFamily="18" charset="0"/>
                <a:cs typeface="Times New Roman" pitchFamily="18" charset="0"/>
              </a:rPr>
              <a:t>нет</a:t>
            </a:r>
          </a:p>
        </p:txBody>
      </p:sp>
      <p:cxnSp>
        <p:nvCxnSpPr>
          <p:cNvPr id="122" name="Прямая соединительная линия 121"/>
          <p:cNvCxnSpPr>
            <a:endCxn id="91162" idx="3"/>
          </p:cNvCxnSpPr>
          <p:nvPr/>
        </p:nvCxnSpPr>
        <p:spPr>
          <a:xfrm flipH="1">
            <a:off x="6781800" y="4064000"/>
            <a:ext cx="5572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 стрелкой 135"/>
          <p:cNvCxnSpPr/>
          <p:nvPr/>
        </p:nvCxnSpPr>
        <p:spPr>
          <a:xfrm>
            <a:off x="7812088" y="3429000"/>
            <a:ext cx="0" cy="293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/>
          <p:cNvCxnSpPr>
            <a:endCxn id="14" idx="0"/>
          </p:cNvCxnSpPr>
          <p:nvPr/>
        </p:nvCxnSpPr>
        <p:spPr>
          <a:xfrm>
            <a:off x="7548563" y="4298950"/>
            <a:ext cx="0" cy="557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/>
          <p:cNvCxnSpPr/>
          <p:nvPr/>
        </p:nvCxnSpPr>
        <p:spPr>
          <a:xfrm flipH="1">
            <a:off x="5741988" y="5084763"/>
            <a:ext cx="4381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 стрелкой 143"/>
          <p:cNvCxnSpPr>
            <a:stCxn id="91160" idx="2"/>
            <a:endCxn id="15" idx="0"/>
          </p:cNvCxnSpPr>
          <p:nvPr/>
        </p:nvCxnSpPr>
        <p:spPr>
          <a:xfrm>
            <a:off x="4805363" y="5487988"/>
            <a:ext cx="0" cy="169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 flipH="1">
            <a:off x="1903413" y="4064000"/>
            <a:ext cx="4359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 стрелкой 163"/>
          <p:cNvCxnSpPr>
            <a:stCxn id="11" idx="2"/>
            <a:endCxn id="91160" idx="0"/>
          </p:cNvCxnSpPr>
          <p:nvPr/>
        </p:nvCxnSpPr>
        <p:spPr>
          <a:xfrm flipH="1">
            <a:off x="4805363" y="3430588"/>
            <a:ext cx="2668587" cy="147161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 стрелкой 165"/>
          <p:cNvCxnSpPr>
            <a:stCxn id="10" idx="2"/>
            <a:endCxn id="91160" idx="0"/>
          </p:cNvCxnSpPr>
          <p:nvPr/>
        </p:nvCxnSpPr>
        <p:spPr>
          <a:xfrm flipH="1">
            <a:off x="4805363" y="3427413"/>
            <a:ext cx="1185862" cy="147478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 стрелкой 167"/>
          <p:cNvCxnSpPr>
            <a:stCxn id="10" idx="2"/>
            <a:endCxn id="14" idx="0"/>
          </p:cNvCxnSpPr>
          <p:nvPr/>
        </p:nvCxnSpPr>
        <p:spPr>
          <a:xfrm>
            <a:off x="5991225" y="3427413"/>
            <a:ext cx="1557338" cy="1428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/>
          <p:cNvCxnSpPr>
            <a:stCxn id="9" idx="2"/>
            <a:endCxn id="14" idx="0"/>
          </p:cNvCxnSpPr>
          <p:nvPr/>
        </p:nvCxnSpPr>
        <p:spPr>
          <a:xfrm>
            <a:off x="4341813" y="3427413"/>
            <a:ext cx="3206750" cy="1428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 стрелкой 174"/>
          <p:cNvCxnSpPr>
            <a:stCxn id="8" idx="2"/>
            <a:endCxn id="14" idx="0"/>
          </p:cNvCxnSpPr>
          <p:nvPr/>
        </p:nvCxnSpPr>
        <p:spPr>
          <a:xfrm>
            <a:off x="2422525" y="3427413"/>
            <a:ext cx="5126038" cy="1428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0" idx="2"/>
          </p:cNvCxnSpPr>
          <p:nvPr/>
        </p:nvCxnSpPr>
        <p:spPr>
          <a:xfrm flipH="1">
            <a:off x="1898650" y="3427413"/>
            <a:ext cx="4092575" cy="12827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2"/>
            <a:endCxn id="12" idx="0"/>
          </p:cNvCxnSpPr>
          <p:nvPr/>
        </p:nvCxnSpPr>
        <p:spPr>
          <a:xfrm flipH="1">
            <a:off x="1898650" y="3427413"/>
            <a:ext cx="2443163" cy="130492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8" idx="2"/>
          </p:cNvCxnSpPr>
          <p:nvPr/>
        </p:nvCxnSpPr>
        <p:spPr>
          <a:xfrm flipH="1">
            <a:off x="1898650" y="3427413"/>
            <a:ext cx="523875" cy="12827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Заголовок 1"/>
          <p:cNvSpPr>
            <a:spLocks noGrp="1"/>
          </p:cNvSpPr>
          <p:nvPr>
            <p:ph type="title"/>
          </p:nvPr>
        </p:nvSpPr>
        <p:spPr>
          <a:xfrm>
            <a:off x="3995738" y="1916113"/>
            <a:ext cx="4556125" cy="1325562"/>
          </a:xfrm>
        </p:spPr>
        <p:txBody>
          <a:bodyPr/>
          <a:lstStyle/>
          <a:p>
            <a:pPr algn="ctr"/>
            <a:r>
              <a:rPr lang="ru-RU" smtClean="0">
                <a:latin typeface="Arial" charset="0"/>
                <a:cs typeface="Arial" charset="0"/>
              </a:rPr>
              <a:t>Спасибо за внимание!</a:t>
            </a:r>
          </a:p>
        </p:txBody>
      </p:sp>
      <p:pic>
        <p:nvPicPr>
          <p:cNvPr id="92162" name="Picture 2" descr="E. Akimova &quot; ИСТОРИЯ АРХИТЕКТУР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15888"/>
            <a:ext cx="3170237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TextBox 2"/>
          <p:cNvSpPr txBox="1">
            <a:spLocks noChangeArrowheads="1"/>
          </p:cNvSpPr>
          <p:nvPr/>
        </p:nvSpPr>
        <p:spPr bwMode="auto">
          <a:xfrm>
            <a:off x="3995738" y="3505200"/>
            <a:ext cx="4267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/>
              <a:t>Зав отдела лучевой диагностики, к.м.н</a:t>
            </a:r>
            <a:r>
              <a:rPr lang="ru-RU" sz="1600" i="1" dirty="0"/>
              <a:t>. Баулин Иван Александрович</a:t>
            </a:r>
          </a:p>
          <a:p>
            <a:pPr algn="ctr"/>
            <a:r>
              <a:rPr lang="en-US" sz="1600" dirty="0">
                <a:hlinkClick r:id="rId4"/>
              </a:rPr>
              <a:t>ivanbaulin@yandex.ru</a:t>
            </a:r>
            <a:endParaRPr lang="en-US" sz="1600" dirty="0"/>
          </a:p>
          <a:p>
            <a:pPr algn="ctr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Прямоугольник 2"/>
          <p:cNvSpPr>
            <a:spLocks noChangeArrowheads="1"/>
          </p:cNvSpPr>
          <p:nvPr/>
        </p:nvSpPr>
        <p:spPr bwMode="auto">
          <a:xfrm>
            <a:off x="304800" y="533400"/>
            <a:ext cx="8534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/>
              <a:t>МРТ структуру губчатой костной ткани </a:t>
            </a:r>
            <a:r>
              <a:rPr lang="ru-RU" altLang="ru-RU" sz="2000" b="1"/>
              <a:t>не визуализирует</a:t>
            </a:r>
            <a:r>
              <a:rPr lang="ru-RU" altLang="ru-RU" sz="2000"/>
              <a:t>.</a:t>
            </a:r>
          </a:p>
          <a:p>
            <a:r>
              <a:rPr lang="ru-RU" altLang="ru-RU" sz="2000" i="1" u="sng"/>
              <a:t>Визуализирует :</a:t>
            </a:r>
          </a:p>
          <a:p>
            <a:pPr>
              <a:buFontTx/>
              <a:buChar char="-"/>
            </a:pPr>
            <a:r>
              <a:rPr lang="ru-RU" altLang="ru-RU" sz="2000"/>
              <a:t>Ранние инфильтративные изменения в костной ткани,</a:t>
            </a:r>
          </a:p>
          <a:p>
            <a:r>
              <a:rPr lang="ru-RU" altLang="ru-RU" sz="2000"/>
              <a:t> </a:t>
            </a:r>
            <a:r>
              <a:rPr lang="ru-RU" altLang="ru-RU" sz="2000" i="1"/>
              <a:t>какой бы природы они ни были</a:t>
            </a:r>
            <a:r>
              <a:rPr lang="ru-RU" altLang="ru-RU" sz="2000"/>
              <a:t>.</a:t>
            </a:r>
          </a:p>
          <a:p>
            <a:pPr>
              <a:buFontTx/>
              <a:buChar char="-"/>
            </a:pPr>
            <a:r>
              <a:rPr lang="ru-RU" altLang="ru-RU" sz="2000"/>
              <a:t>Дистрофические изменения в дисках, даже ранние</a:t>
            </a:r>
          </a:p>
          <a:p>
            <a:pPr>
              <a:buFontTx/>
              <a:buChar char="-"/>
            </a:pPr>
            <a:r>
              <a:rPr lang="ru-RU" altLang="ru-RU" sz="2000"/>
              <a:t> Мягкие ткани, включая паравертебральные абсцессы</a:t>
            </a:r>
          </a:p>
          <a:p>
            <a:pPr>
              <a:buFontTx/>
              <a:buChar char="-"/>
            </a:pPr>
            <a:endParaRPr lang="ru-RU" altLang="ru-RU" sz="2000"/>
          </a:p>
          <a:p>
            <a:pPr>
              <a:buFontTx/>
              <a:buChar char="-"/>
            </a:pPr>
            <a:r>
              <a:rPr lang="ru-RU" altLang="ru-RU" sz="2000"/>
              <a:t>- </a:t>
            </a:r>
            <a:r>
              <a:rPr lang="ru-RU" altLang="ru-RU" sz="2000" b="1" i="1" u="sng"/>
              <a:t>Единственный метод, прямой неинвазивной визуализации спинного мозга, дающий представление о его структуре, положении в позвоночном канале, характере и протяжённости изменений, мягкотканном содержимом позвоночного  канала.</a:t>
            </a:r>
            <a:endParaRPr lang="en-US" altLang="ru-RU" sz="2000" b="1" i="1" u="sng"/>
          </a:p>
          <a:p>
            <a:r>
              <a:rPr lang="en-US" altLang="ru-RU" sz="2000" i="1" u="sng"/>
              <a:t> </a:t>
            </a:r>
            <a:r>
              <a:rPr lang="ru-RU" altLang="ru-RU" sz="2000" i="1" u="sng"/>
              <a:t> </a:t>
            </a:r>
          </a:p>
          <a:p>
            <a:r>
              <a:rPr lang="ru-RU" altLang="ru-RU" sz="2000"/>
              <a:t> Метод чувствительный, но неспецифичный, для уточнения</a:t>
            </a:r>
          </a:p>
          <a:p>
            <a:r>
              <a:rPr lang="ru-RU" altLang="ru-RU" sz="2000"/>
              <a:t>  туберкулёзной природы изолированных очагов и абсцессов  используется внутривенное контрастирование (</a:t>
            </a:r>
            <a:r>
              <a:rPr lang="en-US" altLang="ru-RU" sz="2000" i="1"/>
              <a:t>Magnevist , Omniskan</a:t>
            </a:r>
            <a:r>
              <a:rPr lang="ru-RU" altLang="ru-RU" sz="2000" i="1"/>
              <a:t>)</a:t>
            </a:r>
            <a:endParaRPr lang="ru-RU" altLang="ru-RU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Прямоугольник 1"/>
          <p:cNvSpPr>
            <a:spLocks noChangeArrowheads="1"/>
          </p:cNvSpPr>
          <p:nvPr/>
        </p:nvSpPr>
        <p:spPr bwMode="auto">
          <a:xfrm>
            <a:off x="228600" y="457200"/>
            <a:ext cx="8610600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400"/>
              <a:t>В ходе лучевой диагностики определяется :</a:t>
            </a:r>
          </a:p>
          <a:p>
            <a:pPr>
              <a:spcBef>
                <a:spcPct val="50000"/>
              </a:spcBef>
            </a:pPr>
            <a:r>
              <a:rPr lang="ru-RU" altLang="ru-RU" sz="2400"/>
              <a:t>  -</a:t>
            </a:r>
            <a:r>
              <a:rPr lang="ru-RU" altLang="ru-RU" sz="2400" i="1"/>
              <a:t>топика, распространённость поражения,</a:t>
            </a:r>
          </a:p>
          <a:p>
            <a:pPr>
              <a:spcBef>
                <a:spcPct val="50000"/>
              </a:spcBef>
            </a:pPr>
            <a:r>
              <a:rPr lang="ru-RU" altLang="ru-RU" sz="2400" i="1"/>
              <a:t>  -степень активности патологического процесса, </a:t>
            </a:r>
          </a:p>
          <a:p>
            <a:pPr>
              <a:spcBef>
                <a:spcPct val="50000"/>
              </a:spcBef>
            </a:pPr>
            <a:r>
              <a:rPr lang="ru-RU" altLang="ru-RU" sz="2400" i="1"/>
              <a:t>  - его связь с другими органами и системами.</a:t>
            </a:r>
          </a:p>
          <a:p>
            <a:pPr>
              <a:spcBef>
                <a:spcPct val="50000"/>
              </a:spcBef>
            </a:pPr>
            <a:r>
              <a:rPr lang="ru-RU" altLang="ru-RU" sz="2400" i="1"/>
              <a:t>  Выявляется влияние локального костного процесса на формирование, развитие, сопутствующих изменений скелета.</a:t>
            </a:r>
          </a:p>
          <a:p>
            <a:pPr>
              <a:spcBef>
                <a:spcPct val="50000"/>
              </a:spcBef>
            </a:pPr>
            <a:r>
              <a:rPr lang="ru-RU" altLang="ru-RU" sz="2400" i="1"/>
              <a:t>    Используется количественная оценка  качественных данных.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2487</Words>
  <Application>Microsoft Office PowerPoint</Application>
  <PresentationFormat>Экран (4:3)</PresentationFormat>
  <Paragraphs>356</Paragraphs>
  <Slides>77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LiberationSans</vt:lpstr>
      <vt:lpstr>Tahoma</vt:lpstr>
      <vt:lpstr>Times New Roman</vt:lpstr>
      <vt:lpstr>Verdana</vt:lpstr>
      <vt:lpstr>Wingdings</vt:lpstr>
      <vt:lpstr>Office Theme</vt:lpstr>
      <vt:lpstr>Лучевая диагностика  туберкулезного спондилита</vt:lpstr>
      <vt:lpstr>Презентация PowerPoint</vt:lpstr>
      <vt:lpstr>Эпидемиология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Клиническая классификация туберкулезного спондилита (из классификации туберкулеза внелегочных локализаций СПбНИИФ (2003))</vt:lpstr>
      <vt:lpstr>Клиническая классификация туберкулезного спондилита (из классификации туберкулеза внелегочных локализаций СПбНИИФ (2003)) (продолжение)</vt:lpstr>
      <vt:lpstr>Презентация PowerPoint</vt:lpstr>
      <vt:lpstr>Клиническая картина</vt:lpstr>
      <vt:lpstr>Рентгенологические/КТ признаки спондилита</vt:lpstr>
      <vt:lpstr>Рентгенологические/КТ признаки спондилита (продолжение)</vt:lpstr>
      <vt:lpstr>Презентация PowerPoint</vt:lpstr>
      <vt:lpstr>Презентация PowerPoint</vt:lpstr>
      <vt:lpstr>Презентация PowerPoint</vt:lpstr>
      <vt:lpstr>Очаговая деструкция</vt:lpstr>
      <vt:lpstr>Очаговая деструкция</vt:lpstr>
      <vt:lpstr>Очаговая деструкция</vt:lpstr>
      <vt:lpstr>Презентация PowerPoint</vt:lpstr>
      <vt:lpstr>Презентация PowerPoint</vt:lpstr>
      <vt:lpstr>Презентация PowerPoint</vt:lpstr>
      <vt:lpstr>.</vt:lpstr>
      <vt:lpstr>Контактная деструкция</vt:lpstr>
      <vt:lpstr>Презентация PowerPoint</vt:lpstr>
      <vt:lpstr>Контактная деструкция</vt:lpstr>
      <vt:lpstr>Контактная деструкция</vt:lpstr>
      <vt:lpstr>Презентация PowerPoint</vt:lpstr>
      <vt:lpstr>Узурация тела позвонка</vt:lpstr>
      <vt:lpstr>Узурация тела позвонка</vt:lpstr>
      <vt:lpstr>Распространение деструкции на прилежащие костные ткани</vt:lpstr>
      <vt:lpstr>Распространение деструкции на прилежащие костные ткани</vt:lpstr>
      <vt:lpstr>Распространение деструкции на прилежащие костные ткани</vt:lpstr>
      <vt:lpstr>Распространение деструкции на прилежащие костные ткани</vt:lpstr>
      <vt:lpstr>Распространение деструкции на прилежащие костные ткани</vt:lpstr>
      <vt:lpstr>Секвестры </vt:lpstr>
      <vt:lpstr>Деформации позвоночника</vt:lpstr>
      <vt:lpstr>Деформации позвоночника</vt:lpstr>
      <vt:lpstr>Деформации позвоночника</vt:lpstr>
      <vt:lpstr>Презентация PowerPoint</vt:lpstr>
      <vt:lpstr>Туберкулезный спондилит раннего детского возраста  ( Пути формирования кифоза)</vt:lpstr>
      <vt:lpstr>Презентация PowerPoint</vt:lpstr>
      <vt:lpstr>Абсцессы</vt:lpstr>
      <vt:lpstr>Абсцессы</vt:lpstr>
      <vt:lpstr>Абсцессы</vt:lpstr>
      <vt:lpstr>Абсцессы</vt:lpstr>
      <vt:lpstr>Абсцессы</vt:lpstr>
      <vt:lpstr>Абсцессы</vt:lpstr>
      <vt:lpstr>Презентация PowerPoint</vt:lpstr>
      <vt:lpstr>Больной М., 7 лет.Болен 2 года, процесс в легких, сакроилеит. Субокципитальный спондилит.</vt:lpstr>
      <vt:lpstr>Презентация PowerPoint</vt:lpstr>
      <vt:lpstr>МР признаки спондилита</vt:lpstr>
      <vt:lpstr>МР признаки спондилита</vt:lpstr>
      <vt:lpstr>МР признаки спондилита до появления рентгенологических признаков деструкции</vt:lpstr>
      <vt:lpstr>МР признаки спондилита при появлении рентгенологических признаков деструкции </vt:lpstr>
      <vt:lpstr>МРТ в выявлении абсцессов</vt:lpstr>
      <vt:lpstr>МРТ в выявлении изменений со стороны спинного мозга</vt:lpstr>
      <vt:lpstr>МРТ в выявлении изменений со стороны спинного мозга</vt:lpstr>
      <vt:lpstr>МРТ с контрастированием в выявлении специфических грануляций</vt:lpstr>
      <vt:lpstr>Ультразвуковое исследование</vt:lpstr>
      <vt:lpstr>Ультразвуковое исследование</vt:lpstr>
      <vt:lpstr>Радиологические признаки</vt:lpstr>
      <vt:lpstr>Активный процесс</vt:lpstr>
      <vt:lpstr>Неактивный процесс</vt:lpstr>
      <vt:lpstr>Сочетание ТБ+ВИЧ</vt:lpstr>
      <vt:lpstr>Сочетание ТБ+ВИЧ</vt:lpstr>
      <vt:lpstr>Презентация PowerPoint</vt:lpstr>
      <vt:lpstr>Презентация PowerPoint</vt:lpstr>
      <vt:lpstr>Появление первично очаговых, полилокальных форм спондилита у пациента с ВИЧ-инфекцией</vt:lpstr>
      <vt:lpstr>Презентация PowerPoint</vt:lpstr>
      <vt:lpstr>Дифференциальный ряд</vt:lpstr>
      <vt:lpstr>Презентация PowerPoint</vt:lpstr>
      <vt:lpstr>Презентация PowerPoint</vt:lpstr>
      <vt:lpstr>Спасибо за внимание!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Туберкулезный спондилит. Принципы лучевой диагностики</dc:title>
  <dc:creator>Баулин И.А.</dc:creator>
  <cp:lastModifiedBy>Иван</cp:lastModifiedBy>
  <cp:revision>134</cp:revision>
  <dcterms:created xsi:type="dcterms:W3CDTF">2015-01-30T08:17:49Z</dcterms:created>
  <dcterms:modified xsi:type="dcterms:W3CDTF">2018-04-12T13:32:25Z</dcterms:modified>
</cp:coreProperties>
</file>